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Arimo Bold" panose="020B0604020202020204" charset="0"/>
      <p:regular r:id="rId18"/>
    </p:embeddedFont>
    <p:embeddedFont>
      <p:font typeface="Calibri" panose="020F0502020204030204" pitchFamily="34" charset="0"/>
      <p:regular r:id="rId19"/>
      <p:bold r:id="rId20"/>
      <p:italic r:id="rId21"/>
      <p:boldItalic r:id="rId22"/>
    </p:embeddedFont>
    <p:embeddedFont>
      <p:font typeface="Open Sauce Light" panose="020B0604020202020204" charset="0"/>
      <p:regular r:id="rId23"/>
    </p:embeddedFont>
    <p:embeddedFont>
      <p:font typeface="Open Sauce Light Italics" panose="020B0604020202020204" charset="0"/>
      <p:regular r:id="rId24"/>
    </p:embeddedFont>
    <p:embeddedFont>
      <p:font typeface="Open Sauce SemiBold" panose="020B0604020202020204" charset="0"/>
      <p:regular r:id="rId25"/>
    </p:embeddedFont>
    <p:embeddedFont>
      <p:font typeface="Open Sauce SemiBold Bold" panose="020B0604020202020204" charset="0"/>
      <p:regular r:id="rId26"/>
    </p:embeddedFont>
    <p:embeddedFont>
      <p:font typeface="Open Sauce SemiBold Bold Italics" panose="020B0604020202020204" charset="0"/>
      <p:regular r:id="rId27"/>
    </p:embeddedFont>
    <p:embeddedFont>
      <p:font typeface="Open Sauce SemiBold Italics"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6910" autoAdjust="0"/>
  </p:normalViewPr>
  <p:slideViewPr>
    <p:cSldViewPr>
      <p:cViewPr varScale="1">
        <p:scale>
          <a:sx n="40" d="100"/>
          <a:sy n="40" d="100"/>
        </p:scale>
        <p:origin x="129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png>
</file>

<file path=ppt/media/image10.png>
</file>

<file path=ppt/media/image11.jpeg>
</file>

<file path=ppt/media/image12.jpeg>
</file>

<file path=ppt/media/image13.png>
</file>

<file path=ppt/media/image2.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8D84B-0459-4923-B56F-771CDEDC4139}" type="datetimeFigureOut">
              <a:rPr lang="en-ID" smtClean="0"/>
              <a:t>14/11/2021</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24FF72-EE37-4330-8C03-734C71E386EA}" type="slidenum">
              <a:rPr lang="en-ID" smtClean="0"/>
              <a:t>‹#›</a:t>
            </a:fld>
            <a:endParaRPr lang="en-ID"/>
          </a:p>
        </p:txBody>
      </p:sp>
    </p:spTree>
    <p:extLst>
      <p:ext uri="{BB962C8B-B14F-4D97-AF65-F5344CB8AC3E}">
        <p14:creationId xmlns:p14="http://schemas.microsoft.com/office/powerpoint/2010/main" val="491421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Selamat</a:t>
            </a:r>
            <a:r>
              <a:rPr lang="en-US" dirty="0"/>
              <a:t> </a:t>
            </a:r>
            <a:r>
              <a:rPr lang="en-US" dirty="0" err="1"/>
              <a:t>pagi</a:t>
            </a:r>
            <a:r>
              <a:rPr lang="en-US" dirty="0"/>
              <a:t>, (</a:t>
            </a:r>
            <a:r>
              <a:rPr lang="en-US" dirty="0" err="1"/>
              <a:t>bla-bla-bla</a:t>
            </a:r>
            <a:r>
              <a:rPr lang="en-US"/>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a:t>
            </a:fld>
            <a:endParaRPr lang="en-ID"/>
          </a:p>
        </p:txBody>
      </p:sp>
    </p:spTree>
    <p:extLst>
      <p:ext uri="{BB962C8B-B14F-4D97-AF65-F5344CB8AC3E}">
        <p14:creationId xmlns:p14="http://schemas.microsoft.com/office/powerpoint/2010/main" val="1211588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Berikut</a:t>
            </a:r>
            <a:r>
              <a:rPr lang="en-US" dirty="0"/>
              <a:t> </a:t>
            </a:r>
            <a:r>
              <a:rPr lang="en-US" dirty="0" err="1"/>
              <a:t>adalah</a:t>
            </a:r>
            <a:r>
              <a:rPr lang="en-US" dirty="0"/>
              <a:t> video yang </a:t>
            </a:r>
            <a:r>
              <a:rPr lang="en-US" dirty="0" err="1"/>
              <a:t>menurut</a:t>
            </a:r>
            <a:r>
              <a:rPr lang="en-US" dirty="0"/>
              <a:t> kami </a:t>
            </a:r>
            <a:r>
              <a:rPr lang="en-US" dirty="0" err="1"/>
              <a:t>membantu</a:t>
            </a:r>
            <a:r>
              <a:rPr lang="en-US" dirty="0"/>
              <a:t> </a:t>
            </a:r>
            <a:r>
              <a:rPr lang="en-US" dirty="0" err="1"/>
              <a:t>dalam</a:t>
            </a:r>
            <a:r>
              <a:rPr lang="en-US" dirty="0"/>
              <a:t> </a:t>
            </a:r>
            <a:r>
              <a:rPr lang="en-US" dirty="0" err="1"/>
              <a:t>memahami</a:t>
            </a:r>
            <a:r>
              <a:rPr lang="en-US" dirty="0"/>
              <a:t> </a:t>
            </a:r>
            <a:r>
              <a:rPr lang="en-US" dirty="0" err="1"/>
              <a:t>topik</a:t>
            </a:r>
            <a:r>
              <a:rPr lang="en-US" dirty="0"/>
              <a:t> </a:t>
            </a:r>
            <a:r>
              <a:rPr lang="en-US" dirty="0" err="1"/>
              <a:t>politik</a:t>
            </a:r>
            <a:r>
              <a:rPr lang="en-US" dirty="0"/>
              <a:t> uang </a:t>
            </a:r>
            <a:r>
              <a:rPr lang="en-US" dirty="0" err="1"/>
              <a:t>ini</a:t>
            </a:r>
            <a:r>
              <a:rPr lang="en-US" dirty="0"/>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11</a:t>
            </a:fld>
            <a:endParaRPr lang="en-ID"/>
          </a:p>
        </p:txBody>
      </p:sp>
    </p:spTree>
    <p:extLst>
      <p:ext uri="{BB962C8B-B14F-4D97-AF65-F5344CB8AC3E}">
        <p14:creationId xmlns:p14="http://schemas.microsoft.com/office/powerpoint/2010/main" val="3403842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Kami </a:t>
            </a:r>
            <a:r>
              <a:rPr lang="en-US" dirty="0" err="1"/>
              <a:t>sekarang</a:t>
            </a:r>
            <a:r>
              <a:rPr lang="en-US" dirty="0"/>
              <a:t> </a:t>
            </a:r>
            <a:r>
              <a:rPr lang="en-US" dirty="0" err="1"/>
              <a:t>akan</a:t>
            </a:r>
            <a:r>
              <a:rPr lang="en-US" dirty="0"/>
              <a:t> </a:t>
            </a:r>
            <a:r>
              <a:rPr lang="en-US" dirty="0" err="1"/>
              <a:t>membuka</a:t>
            </a:r>
            <a:r>
              <a:rPr lang="en-US" dirty="0"/>
              <a:t> </a:t>
            </a:r>
            <a:r>
              <a:rPr lang="en-US" dirty="0" err="1"/>
              <a:t>sesi</a:t>
            </a:r>
            <a:r>
              <a:rPr lang="en-US" dirty="0"/>
              <a:t> </a:t>
            </a:r>
            <a:r>
              <a:rPr lang="en-US" dirty="0" err="1"/>
              <a:t>tanya</a:t>
            </a:r>
            <a:r>
              <a:rPr lang="en-US" dirty="0"/>
              <a:t> </a:t>
            </a:r>
            <a:r>
              <a:rPr lang="en-US" dirty="0" err="1"/>
              <a:t>jawab</a:t>
            </a:r>
            <a:r>
              <a:rPr lang="en-US" dirty="0"/>
              <a:t> </a:t>
            </a:r>
            <a:r>
              <a:rPr lang="en-US" dirty="0" err="1"/>
              <a:t>selama</a:t>
            </a:r>
            <a:r>
              <a:rPr lang="en-US" dirty="0"/>
              <a:t> 5 </a:t>
            </a:r>
            <a:r>
              <a:rPr lang="en-US" dirty="0" err="1"/>
              <a:t>menit</a:t>
            </a:r>
            <a:r>
              <a:rPr lang="en-US" dirty="0"/>
              <a:t>, </a:t>
            </a:r>
            <a:r>
              <a:rPr lang="en-US" dirty="0" err="1"/>
              <a:t>bagi</a:t>
            </a:r>
            <a:r>
              <a:rPr lang="en-US" dirty="0"/>
              <a:t> yang </a:t>
            </a:r>
            <a:r>
              <a:rPr lang="en-US" dirty="0" err="1"/>
              <a:t>ingin</a:t>
            </a:r>
            <a:r>
              <a:rPr lang="en-US" dirty="0"/>
              <a:t> </a:t>
            </a:r>
            <a:r>
              <a:rPr lang="en-US" dirty="0" err="1"/>
              <a:t>bertanya</a:t>
            </a:r>
            <a:r>
              <a:rPr lang="en-US" dirty="0"/>
              <a:t> </a:t>
            </a:r>
            <a:r>
              <a:rPr lang="en-US" dirty="0" err="1"/>
              <a:t>bisa</a:t>
            </a:r>
            <a:r>
              <a:rPr lang="en-US" dirty="0"/>
              <a:t> </a:t>
            </a:r>
            <a:r>
              <a:rPr lang="en-US" dirty="0" err="1"/>
              <a:t>langsung</a:t>
            </a:r>
            <a:r>
              <a:rPr lang="en-US" dirty="0"/>
              <a:t> </a:t>
            </a:r>
            <a:r>
              <a:rPr lang="en-US" dirty="0" err="1"/>
              <a:t>menyampaikan</a:t>
            </a:r>
            <a:r>
              <a:rPr lang="en-US" dirty="0"/>
              <a:t> </a:t>
            </a:r>
            <a:r>
              <a:rPr lang="en-US" dirty="0" err="1"/>
              <a:t>pertanyaannya</a:t>
            </a:r>
            <a:r>
              <a:rPr lang="en-US" dirty="0"/>
              <a:t> </a:t>
            </a:r>
            <a:r>
              <a:rPr lang="en-US" dirty="0" err="1"/>
              <a:t>secara</a:t>
            </a:r>
            <a:r>
              <a:rPr lang="en-US" dirty="0"/>
              <a:t> </a:t>
            </a:r>
            <a:r>
              <a:rPr lang="en-US" dirty="0" err="1"/>
              <a:t>lisan</a:t>
            </a:r>
            <a:r>
              <a:rPr lang="en-US" dirty="0"/>
              <a:t> </a:t>
            </a:r>
            <a:r>
              <a:rPr lang="en-US" dirty="0" err="1"/>
              <a:t>atau</a:t>
            </a:r>
            <a:r>
              <a:rPr lang="en-US" dirty="0"/>
              <a:t> </a:t>
            </a:r>
            <a:r>
              <a:rPr lang="en-US" dirty="0" err="1"/>
              <a:t>melalui</a:t>
            </a:r>
            <a:r>
              <a:rPr lang="en-US" dirty="0"/>
              <a:t> chat zoom.</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12</a:t>
            </a:fld>
            <a:endParaRPr lang="en-ID"/>
          </a:p>
        </p:txBody>
      </p:sp>
    </p:spTree>
    <p:extLst>
      <p:ext uri="{BB962C8B-B14F-4D97-AF65-F5344CB8AC3E}">
        <p14:creationId xmlns:p14="http://schemas.microsoft.com/office/powerpoint/2010/main" val="1354904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Selanjutnya</a:t>
            </a:r>
            <a:r>
              <a:rPr lang="en-US" dirty="0"/>
              <a:t> kami </a:t>
            </a:r>
            <a:r>
              <a:rPr lang="en-US" dirty="0" err="1"/>
              <a:t>memberikan</a:t>
            </a:r>
            <a:r>
              <a:rPr lang="en-US" dirty="0"/>
              <a:t> </a:t>
            </a:r>
            <a:r>
              <a:rPr lang="en-US" dirty="0" err="1"/>
              <a:t>kesempatan</a:t>
            </a:r>
            <a:r>
              <a:rPr lang="en-US" dirty="0"/>
              <a:t> </a:t>
            </a:r>
            <a:r>
              <a:rPr lang="en-US" dirty="0" err="1"/>
              <a:t>kepada</a:t>
            </a:r>
            <a:r>
              <a:rPr lang="en-US" dirty="0"/>
              <a:t> Bapak David </a:t>
            </a:r>
            <a:r>
              <a:rPr lang="en-US" dirty="0" err="1"/>
              <a:t>Tobing</a:t>
            </a:r>
            <a:r>
              <a:rPr lang="en-US" dirty="0"/>
              <a:t> </a:t>
            </a:r>
            <a:r>
              <a:rPr lang="en-US" dirty="0" err="1"/>
              <a:t>selaku</a:t>
            </a:r>
            <a:r>
              <a:rPr lang="en-US" dirty="0"/>
              <a:t> </a:t>
            </a:r>
            <a:r>
              <a:rPr lang="en-US" dirty="0" err="1"/>
              <a:t>Dosen</a:t>
            </a:r>
            <a:r>
              <a:rPr lang="en-US" dirty="0"/>
              <a:t> Pancasila </a:t>
            </a:r>
            <a:r>
              <a:rPr lang="en-US" dirty="0" err="1"/>
              <a:t>untuk</a:t>
            </a:r>
            <a:r>
              <a:rPr lang="en-US" dirty="0"/>
              <a:t> </a:t>
            </a:r>
            <a:r>
              <a:rPr lang="en-US" dirty="0" err="1"/>
              <a:t>menyampaikan</a:t>
            </a:r>
            <a:r>
              <a:rPr lang="en-US" dirty="0"/>
              <a:t> </a:t>
            </a:r>
            <a:r>
              <a:rPr lang="en-US" dirty="0" err="1"/>
              <a:t>catatan</a:t>
            </a:r>
            <a:r>
              <a:rPr lang="en-US" dirty="0"/>
              <a:t> </a:t>
            </a:r>
            <a:r>
              <a:rPr lang="en-US" dirty="0" err="1"/>
              <a:t>kritisnya</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13</a:t>
            </a:fld>
            <a:endParaRPr lang="en-ID"/>
          </a:p>
        </p:txBody>
      </p:sp>
    </p:spTree>
    <p:extLst>
      <p:ext uri="{BB962C8B-B14F-4D97-AF65-F5344CB8AC3E}">
        <p14:creationId xmlns:p14="http://schemas.microsoft.com/office/powerpoint/2010/main" val="3123983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1200"/>
              </a:spcBef>
              <a:spcAft>
                <a:spcPts val="1200"/>
              </a:spcAft>
            </a:pPr>
            <a:r>
              <a:rPr lang="en-US" dirty="0"/>
              <a:t>Kami </a:t>
            </a:r>
            <a:r>
              <a:rPr lang="en-US" dirty="0" err="1"/>
              <a:t>dapat</a:t>
            </a:r>
            <a:r>
              <a:rPr lang="en-US" dirty="0"/>
              <a:t> </a:t>
            </a:r>
            <a:r>
              <a:rPr lang="en-US" dirty="0" err="1"/>
              <a:t>menyimpulkan</a:t>
            </a:r>
            <a:r>
              <a:rPr lang="en-US" dirty="0"/>
              <a:t> </a:t>
            </a:r>
            <a:r>
              <a:rPr lang="en-US" dirty="0" err="1"/>
              <a:t>bahwa</a:t>
            </a:r>
            <a:r>
              <a:rPr lang="en-US" dirty="0"/>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adalah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tindakan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menyimpang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kampanye</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pemilu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berupa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pemberian</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mengikuti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kehendak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Dari yang </a:t>
            </a:r>
            <a:r>
              <a:rPr lang="en-ID" sz="1800" b="0" i="0" u="none" strike="noStrike" dirty="0" err="1">
                <a:solidFill>
                  <a:srgbClr val="000000"/>
                </a:solidFill>
                <a:effectLst/>
                <a:latin typeface="Arial" panose="020B0604020202020204" pitchFamily="34" charset="0"/>
              </a:rPr>
              <a:t>sudah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dibahas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disimpulkan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bahwa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praktik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pemilihan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umum</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tampaknya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marak</a:t>
            </a:r>
            <a:r>
              <a:rPr lang="en-ID" sz="1800" b="0" i="0" u="none" strike="noStrike" dirty="0">
                <a:solidFill>
                  <a:srgbClr val="000000"/>
                </a:solidFill>
                <a:effectLst/>
                <a:latin typeface="Arial" panose="020B0604020202020204" pitchFamily="34" charset="0"/>
              </a:rPr>
              <a:t> di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kita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diwarnai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kecurangan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Seperti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kebijakan</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membeli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suara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Rakyat </a:t>
            </a:r>
            <a:r>
              <a:rPr lang="en-ID" sz="1800" b="0" i="0" u="none" strike="noStrike" dirty="0" err="1">
                <a:solidFill>
                  <a:srgbClr val="000000"/>
                </a:solidFill>
                <a:effectLst/>
                <a:latin typeface="Arial" panose="020B0604020202020204" pitchFamily="34" charset="0"/>
              </a:rPr>
              <a:t>tidak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bisa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mandiri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bebas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memilih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pemilu</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hal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tersebut</a:t>
            </a:r>
            <a:r>
              <a:rPr lang="en-ID" sz="1800" b="0" i="0" u="none" strike="noStrike" dirty="0">
                <a:solidFill>
                  <a:srgbClr val="000000"/>
                </a:solidFill>
                <a:effectLst/>
                <a:latin typeface="Arial" panose="020B0604020202020204" pitchFamily="34" charset="0"/>
              </a:rPr>
              <a:t> sangat </a:t>
            </a:r>
            <a:r>
              <a:rPr lang="en-ID" sz="1800" b="0" i="0" u="none" strike="noStrike" dirty="0" err="1">
                <a:solidFill>
                  <a:srgbClr val="000000"/>
                </a:solidFill>
                <a:effectLst/>
                <a:latin typeface="Arial" panose="020B0604020202020204" pitchFamily="34" charset="0"/>
              </a:rPr>
              <a:t>bertentangan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norma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etika</a:t>
            </a:r>
            <a:r>
              <a:rPr lang="en-ID" sz="1800" b="0" i="0" u="none" strike="noStrike" dirty="0">
                <a:solidFill>
                  <a:srgbClr val="000000"/>
                </a:solidFill>
                <a:effectLst/>
                <a:latin typeface="Arial" panose="020B0604020202020204" pitchFamily="34" charset="0"/>
              </a:rPr>
              <a:t> dan  agama yang </a:t>
            </a:r>
            <a:r>
              <a:rPr lang="en-ID" sz="1800" b="0" i="0" u="none" strike="noStrike" dirty="0" err="1">
                <a:solidFill>
                  <a:srgbClr val="000000"/>
                </a:solidFill>
                <a:effectLst/>
                <a:latin typeface="Arial" panose="020B0604020202020204" pitchFamily="34" charset="0"/>
              </a:rPr>
              <a:t>tersebar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luas</a:t>
            </a:r>
            <a:r>
              <a:rPr lang="en-ID" sz="1800" b="0" i="0" u="none" strike="noStrike" dirty="0">
                <a:solidFill>
                  <a:srgbClr val="000000"/>
                </a:solidFill>
                <a:effectLst/>
                <a:latin typeface="Arial" panose="020B0604020202020204" pitchFamily="34" charset="0"/>
              </a:rPr>
              <a:t>.</a:t>
            </a:r>
            <a:endParaRPr lang="en-ID" b="0" dirty="0">
              <a:effectLst/>
            </a:endParaRPr>
          </a:p>
          <a:p>
            <a:pPr algn="just" rtl="0">
              <a:spcBef>
                <a:spcPts val="1200"/>
              </a:spcBef>
              <a:spcAft>
                <a:spcPts val="1200"/>
              </a:spcAft>
            </a:pPr>
            <a:endParaRPr lang="en-ID" sz="1800" b="0" i="0" u="none" strike="noStrike" dirty="0">
              <a:solidFill>
                <a:srgbClr val="000000"/>
              </a:solidFill>
              <a:effectLst/>
              <a:latin typeface="Arial" panose="020B0604020202020204" pitchFamily="34" charset="0"/>
            </a:endParaRPr>
          </a:p>
          <a:p>
            <a:pPr algn="just" rtl="0">
              <a:spcBef>
                <a:spcPts val="1200"/>
              </a:spcBef>
              <a:spcAft>
                <a:spcPts val="1200"/>
              </a:spcAft>
            </a:pP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menghancurkan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struktur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jujur</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sehat</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menjadi</a:t>
            </a:r>
            <a:r>
              <a:rPr lang="en-ID" sz="1800" b="0" i="0" u="none" strike="noStrike" dirty="0">
                <a:solidFill>
                  <a:srgbClr val="000000"/>
                </a:solidFill>
                <a:effectLst/>
                <a:latin typeface="Arial" panose="020B0604020202020204" pitchFamily="34" charset="0"/>
              </a:rPr>
              <a:t> pilar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memilih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pemimpin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memiliki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keterampilan</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kemampuan</a:t>
            </a:r>
            <a:r>
              <a:rPr lang="en-ID" sz="1800" b="0" i="0" u="none" strike="noStrike" dirty="0">
                <a:solidFill>
                  <a:srgbClr val="000000"/>
                </a:solidFill>
                <a:effectLst/>
                <a:latin typeface="Arial" panose="020B0604020202020204" pitchFamily="34" charset="0"/>
              </a:rPr>
              <a:t>. Ada </a:t>
            </a:r>
            <a:r>
              <a:rPr lang="en-ID" sz="1800" b="0" i="0" u="none" strike="noStrike" dirty="0" err="1">
                <a:solidFill>
                  <a:srgbClr val="000000"/>
                </a:solidFill>
                <a:effectLst/>
                <a:latin typeface="Arial" panose="020B0604020202020204" pitchFamily="34" charset="0"/>
              </a:rPr>
              <a:t>banyak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alasan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kenapa</a:t>
            </a:r>
            <a:r>
              <a:rPr lang="en-ID" sz="1800" b="0" i="0" u="none" strike="noStrike" dirty="0">
                <a:solidFill>
                  <a:srgbClr val="000000"/>
                </a:solidFill>
                <a:effectLst/>
                <a:latin typeface="Arial" panose="020B0604020202020204" pitchFamily="34" charset="0"/>
              </a:rPr>
              <a:t> money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diantaranya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masih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belum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siap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hidup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dan juga </a:t>
            </a:r>
            <a:r>
              <a:rPr lang="en-ID" sz="1800" b="0" i="0" u="none" strike="noStrike" dirty="0" err="1">
                <a:solidFill>
                  <a:srgbClr val="000000"/>
                </a:solidFill>
                <a:effectLst/>
                <a:latin typeface="Arial" panose="020B0604020202020204" pitchFamily="34" charset="0"/>
              </a:rPr>
              <a:t>kurangnya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ketegasan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hukum</a:t>
            </a:r>
            <a:r>
              <a:rPr lang="en-ID" sz="1800" b="0" i="0" u="none" strike="noStrike" dirty="0">
                <a:solidFill>
                  <a:srgbClr val="000000"/>
                </a:solidFill>
                <a:effectLst/>
                <a:latin typeface="Arial" panose="020B0604020202020204" pitchFamily="34" charset="0"/>
              </a:rPr>
              <a:t> di Indonesia.</a:t>
            </a:r>
            <a:endParaRPr lang="en-ID" b="0" dirty="0">
              <a:effectLst/>
            </a:endParaRPr>
          </a:p>
          <a:p>
            <a:br>
              <a:rPr lang="en-ID" dirty="0"/>
            </a:b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14</a:t>
            </a:fld>
            <a:endParaRPr lang="en-ID"/>
          </a:p>
        </p:txBody>
      </p:sp>
    </p:spTree>
    <p:extLst>
      <p:ext uri="{BB962C8B-B14F-4D97-AF65-F5344CB8AC3E}">
        <p14:creationId xmlns:p14="http://schemas.microsoft.com/office/powerpoint/2010/main" val="31663561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Terima</a:t>
            </a:r>
            <a:r>
              <a:rPr lang="en-US" dirty="0"/>
              <a:t> </a:t>
            </a:r>
            <a:r>
              <a:rPr lang="en-US" dirty="0" err="1"/>
              <a:t>kasih</a:t>
            </a:r>
            <a:r>
              <a:rPr lang="en-US" dirty="0"/>
              <a:t> </a:t>
            </a:r>
            <a:r>
              <a:rPr lang="en-US" dirty="0" err="1"/>
              <a:t>untuk</a:t>
            </a:r>
            <a:r>
              <a:rPr lang="en-US" dirty="0"/>
              <a:t> </a:t>
            </a:r>
            <a:r>
              <a:rPr lang="en-US" dirty="0" err="1"/>
              <a:t>teman-teman</a:t>
            </a:r>
            <a:r>
              <a:rPr lang="en-US" dirty="0"/>
              <a:t> yang </a:t>
            </a:r>
            <a:r>
              <a:rPr lang="en-US" dirty="0" err="1"/>
              <a:t>telah</a:t>
            </a:r>
            <a:r>
              <a:rPr lang="en-US" dirty="0"/>
              <a:t> </a:t>
            </a:r>
            <a:r>
              <a:rPr lang="en-US" dirty="0" err="1"/>
              <a:t>mengikuti</a:t>
            </a:r>
            <a:r>
              <a:rPr lang="en-US" dirty="0"/>
              <a:t> </a:t>
            </a:r>
            <a:r>
              <a:rPr lang="en-US" dirty="0" err="1"/>
              <a:t>kegiatan</a:t>
            </a:r>
            <a:r>
              <a:rPr lang="en-US" dirty="0"/>
              <a:t> webinar </a:t>
            </a:r>
            <a:r>
              <a:rPr lang="en-US" dirty="0" err="1"/>
              <a:t>kelompok</a:t>
            </a:r>
            <a:r>
              <a:rPr lang="en-US" dirty="0"/>
              <a:t> kami, </a:t>
            </a:r>
            <a:r>
              <a:rPr lang="en-US" dirty="0" err="1"/>
              <a:t>mudah-mudahan</a:t>
            </a:r>
            <a:r>
              <a:rPr lang="en-US" dirty="0"/>
              <a:t> </a:t>
            </a:r>
            <a:r>
              <a:rPr lang="en-US" dirty="0" err="1"/>
              <a:t>materi</a:t>
            </a:r>
            <a:r>
              <a:rPr lang="en-US" dirty="0"/>
              <a:t> yang </a:t>
            </a:r>
            <a:r>
              <a:rPr lang="en-US" dirty="0" err="1"/>
              <a:t>telah</a:t>
            </a:r>
            <a:r>
              <a:rPr lang="en-US" dirty="0"/>
              <a:t> </a:t>
            </a:r>
            <a:r>
              <a:rPr lang="en-US" dirty="0" err="1"/>
              <a:t>diberikan</a:t>
            </a:r>
            <a:r>
              <a:rPr lang="en-US" dirty="0"/>
              <a:t> </a:t>
            </a:r>
            <a:r>
              <a:rPr lang="en-US" dirty="0" err="1"/>
              <a:t>dapat</a:t>
            </a:r>
            <a:r>
              <a:rPr lang="en-US" dirty="0"/>
              <a:t> </a:t>
            </a:r>
            <a:r>
              <a:rPr lang="en-US" dirty="0" err="1"/>
              <a:t>memberikan</a:t>
            </a:r>
            <a:r>
              <a:rPr lang="en-US" dirty="0"/>
              <a:t> </a:t>
            </a:r>
            <a:r>
              <a:rPr lang="en-US" dirty="0" err="1"/>
              <a:t>pemahaman</a:t>
            </a:r>
            <a:r>
              <a:rPr lang="en-US" dirty="0"/>
              <a:t> </a:t>
            </a:r>
            <a:r>
              <a:rPr lang="en-US" dirty="0" err="1"/>
              <a:t>baru</a:t>
            </a:r>
            <a:r>
              <a:rPr lang="en-US" dirty="0"/>
              <a:t> </a:t>
            </a:r>
            <a:r>
              <a:rPr lang="en-US" dirty="0" err="1"/>
              <a:t>mengenai</a:t>
            </a:r>
            <a:r>
              <a:rPr lang="en-US" dirty="0"/>
              <a:t> </a:t>
            </a:r>
            <a:r>
              <a:rPr lang="en-US" dirty="0" err="1"/>
              <a:t>politik</a:t>
            </a:r>
            <a:r>
              <a:rPr lang="en-US" dirty="0"/>
              <a:t> uang yang </a:t>
            </a:r>
            <a:r>
              <a:rPr lang="en-US" dirty="0" err="1"/>
              <a:t>saat</a:t>
            </a:r>
            <a:r>
              <a:rPr lang="en-US" dirty="0"/>
              <a:t> </a:t>
            </a:r>
            <a:r>
              <a:rPr lang="en-US" dirty="0" err="1"/>
              <a:t>ini</a:t>
            </a:r>
            <a:r>
              <a:rPr lang="en-US" dirty="0"/>
              <a:t> </a:t>
            </a:r>
            <a:r>
              <a:rPr lang="en-US" dirty="0" err="1"/>
              <a:t>menjadi</a:t>
            </a:r>
            <a:r>
              <a:rPr lang="en-US" dirty="0"/>
              <a:t> polemic di </a:t>
            </a:r>
            <a:r>
              <a:rPr lang="en-US" dirty="0" err="1"/>
              <a:t>dalam</a:t>
            </a:r>
            <a:r>
              <a:rPr lang="en-US" dirty="0"/>
              <a:t> </a:t>
            </a:r>
            <a:r>
              <a:rPr lang="en-US" dirty="0" err="1"/>
              <a:t>Pilkada</a:t>
            </a:r>
            <a:r>
              <a:rPr lang="en-US" dirty="0"/>
              <a:t> Indonesia. </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15</a:t>
            </a:fld>
            <a:endParaRPr lang="en-ID"/>
          </a:p>
        </p:txBody>
      </p:sp>
    </p:spTree>
    <p:extLst>
      <p:ext uri="{BB962C8B-B14F-4D97-AF65-F5344CB8AC3E}">
        <p14:creationId xmlns:p14="http://schemas.microsoft.com/office/powerpoint/2010/main" val="2768892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menyelenggarakan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pemilihan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parlemen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di </a:t>
            </a:r>
            <a:r>
              <a:rPr lang="en-ID" sz="1800" b="0" i="0" u="none" strike="noStrike" dirty="0" err="1">
                <a:solidFill>
                  <a:srgbClr val="000000"/>
                </a:solidFill>
                <a:effectLst/>
                <a:latin typeface="Arial" panose="020B0604020202020204" pitchFamily="34" charset="0"/>
              </a:rPr>
              <a:t>sini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menentukan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pemimpin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membangun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arah</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lebih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baik</a:t>
            </a:r>
            <a:r>
              <a:rPr lang="en-ID" sz="1800" b="0" i="0" u="none" strike="noStrike" dirty="0">
                <a:solidFill>
                  <a:srgbClr val="000000"/>
                </a:solidFill>
                <a:effectLst/>
                <a:latin typeface="Arial" panose="020B0604020202020204" pitchFamily="34" charset="0"/>
              </a:rPr>
              <a:t> di </a:t>
            </a:r>
            <a:r>
              <a:rPr lang="en-ID" sz="1800" b="0" i="0" u="none" strike="noStrike" dirty="0" err="1">
                <a:solidFill>
                  <a:srgbClr val="000000"/>
                </a:solidFill>
                <a:effectLst/>
                <a:latin typeface="Arial" panose="020B0604020202020204" pitchFamily="34" charset="0"/>
              </a:rPr>
              <a:t>berbagai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bidang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termasuk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pembangunan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pendidikan</a:t>
            </a:r>
            <a:r>
              <a:rPr lang="en-ID" sz="1800" b="0" i="0" u="none" strike="noStrike" dirty="0">
                <a:solidFill>
                  <a:srgbClr val="000000"/>
                </a:solidFill>
                <a:effectLst/>
                <a:latin typeface="Arial" panose="020B0604020202020204" pitchFamily="34" charset="0"/>
              </a:rPr>
              <a:t>, agama, </a:t>
            </a:r>
            <a:r>
              <a:rPr lang="en-ID" sz="1800" b="0" i="0" u="none" strike="noStrike" dirty="0" err="1">
                <a:solidFill>
                  <a:srgbClr val="000000"/>
                </a:solidFill>
                <a:effectLst/>
                <a:latin typeface="Arial" panose="020B0604020202020204" pitchFamily="34" charset="0"/>
              </a:rPr>
              <a:t>sosial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budaya</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praktik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umum</a:t>
            </a:r>
            <a:r>
              <a:rPr lang="en-ID" sz="1800" b="0" i="0" u="none" strike="noStrike" dirty="0">
                <a:solidFill>
                  <a:srgbClr val="000000"/>
                </a:solidFill>
                <a:effectLst/>
                <a:latin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2</a:t>
            </a:fld>
            <a:endParaRPr lang="en-ID"/>
          </a:p>
        </p:txBody>
      </p:sp>
    </p:spTree>
    <p:extLst>
      <p:ext uri="{BB962C8B-B14F-4D97-AF65-F5344CB8AC3E}">
        <p14:creationId xmlns:p14="http://schemas.microsoft.com/office/powerpoint/2010/main" val="960642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800" b="0" i="0" u="none" strike="noStrike" dirty="0" err="1">
                <a:solidFill>
                  <a:srgbClr val="000000"/>
                </a:solidFill>
                <a:effectLst/>
                <a:latin typeface="Arial" panose="020B0604020202020204" pitchFamily="34" charset="0"/>
              </a:rPr>
              <a:t>Pemilihan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umum</a:t>
            </a:r>
            <a:r>
              <a:rPr lang="en-ID" sz="1800" b="0" i="0" u="none" strike="noStrike" dirty="0">
                <a:solidFill>
                  <a:srgbClr val="000000"/>
                </a:solidFill>
                <a:effectLst/>
                <a:latin typeface="Arial" panose="020B0604020202020204" pitchFamily="34" charset="0"/>
              </a:rPr>
              <a:t> sangat </a:t>
            </a:r>
            <a:r>
              <a:rPr lang="en-ID" sz="1800" b="0" i="0" u="none" strike="noStrike" dirty="0" err="1">
                <a:solidFill>
                  <a:srgbClr val="000000"/>
                </a:solidFill>
                <a:effectLst/>
                <a:latin typeface="Arial" panose="020B0604020202020204" pitchFamily="34" charset="0"/>
              </a:rPr>
              <a:t>sejalan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semangat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substantif</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yaitu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arti </a:t>
            </a:r>
            <a:r>
              <a:rPr lang="en-ID" sz="1800" b="0" i="0" u="none" strike="noStrike" dirty="0" err="1">
                <a:solidFill>
                  <a:srgbClr val="000000"/>
                </a:solidFill>
                <a:effectLst/>
                <a:latin typeface="Arial" panose="020B0604020202020204" pitchFamily="34" charset="0"/>
              </a:rPr>
              <a:t>pemerintahan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diselenggarakan</a:t>
            </a:r>
            <a:r>
              <a:rPr lang="en-ID" sz="1800" b="0" i="0" u="none" strike="noStrike" dirty="0">
                <a:solidFill>
                  <a:srgbClr val="000000"/>
                </a:solidFill>
                <a:effectLst/>
                <a:latin typeface="Arial" panose="020B0604020202020204" pitchFamily="34" charset="0"/>
              </a:rPr>
              <a:t> oleh, dan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berarti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bahwa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mereka</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menjalankan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kekuasaan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tertinggi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pemerintahan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menjalankannya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sebagai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sarana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nasional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pemerintahan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regulasi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tanpa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3</a:t>
            </a:fld>
            <a:endParaRPr lang="en-ID"/>
          </a:p>
        </p:txBody>
      </p:sp>
    </p:spTree>
    <p:extLst>
      <p:ext uri="{BB962C8B-B14F-4D97-AF65-F5344CB8AC3E}">
        <p14:creationId xmlns:p14="http://schemas.microsoft.com/office/powerpoint/2010/main" val="3018607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800" b="0" i="0" u="none" strike="noStrike" dirty="0">
                <a:solidFill>
                  <a:srgbClr val="000000"/>
                </a:solidFill>
                <a:effectLst/>
                <a:latin typeface="Arial" panose="020B0604020202020204" pitchFamily="34" charset="0"/>
              </a:rPr>
              <a:t>Salah </a:t>
            </a:r>
            <a:r>
              <a:rPr lang="en-ID" sz="1800" b="0" i="0" u="none" strike="noStrike" dirty="0" err="1">
                <a:solidFill>
                  <a:srgbClr val="000000"/>
                </a:solidFill>
                <a:effectLst/>
                <a:latin typeface="Arial" panose="020B0604020202020204" pitchFamily="34" charset="0"/>
              </a:rPr>
              <a:t>satu</a:t>
            </a:r>
            <a:r>
              <a:rPr lang="en-ID" sz="1800" b="0" i="0" u="none" strike="noStrike" dirty="0">
                <a:solidFill>
                  <a:srgbClr val="000000"/>
                </a:solidFill>
                <a:effectLst/>
                <a:latin typeface="Arial" panose="020B0604020202020204" pitchFamily="34" charset="0"/>
              </a:rPr>
              <a:t> strategi yang </a:t>
            </a:r>
            <a:r>
              <a:rPr lang="en-ID" sz="1800" b="0" i="0" u="none" strike="noStrike" dirty="0" err="1">
                <a:solidFill>
                  <a:srgbClr val="000000"/>
                </a:solidFill>
                <a:effectLst/>
                <a:latin typeface="Arial" panose="020B0604020202020204" pitchFamily="34" charset="0"/>
              </a:rPr>
              <a:t>sering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dilakukan</a:t>
            </a:r>
            <a:r>
              <a:rPr lang="en-ID" sz="1800" b="0" i="0" u="none" strike="noStrike" dirty="0">
                <a:solidFill>
                  <a:srgbClr val="000000"/>
                </a:solidFill>
                <a:effectLst/>
                <a:latin typeface="Arial" panose="020B0604020202020204" pitchFamily="34" charset="0"/>
              </a:rPr>
              <a:t> oleh para </a:t>
            </a:r>
            <a:r>
              <a:rPr lang="en-ID" sz="1800" b="0" i="0" u="none" strike="noStrike" dirty="0" err="1">
                <a:solidFill>
                  <a:srgbClr val="000000"/>
                </a:solidFill>
                <a:effectLst/>
                <a:latin typeface="Arial" panose="020B0604020202020204" pitchFamily="34" charset="0"/>
              </a:rPr>
              <a:t>calon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ingin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memperoleh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kekuasaan</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mempertahankan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kekuasaan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yaitu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membayar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suara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sering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disebut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Hal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dilakukan</a:t>
            </a:r>
            <a:r>
              <a:rPr lang="en-ID" sz="1800" b="0" i="0" u="none" strike="noStrike" dirty="0">
                <a:solidFill>
                  <a:srgbClr val="000000"/>
                </a:solidFill>
                <a:effectLst/>
                <a:latin typeface="Arial" panose="020B0604020202020204" pitchFamily="34" charset="0"/>
              </a:rPr>
              <a:t> agar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berpartisipasi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terhadap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pemilihan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pemerintahan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berlangsung</a:t>
            </a:r>
            <a:r>
              <a:rPr lang="en-ID" sz="1800" b="0" i="0" u="none" strike="noStrike" dirty="0">
                <a:solidFill>
                  <a:srgbClr val="000000"/>
                </a:solidFill>
                <a:effectLst/>
                <a:latin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4</a:t>
            </a:fld>
            <a:endParaRPr lang="en-ID"/>
          </a:p>
        </p:txBody>
      </p:sp>
    </p:spTree>
    <p:extLst>
      <p:ext uri="{BB962C8B-B14F-4D97-AF65-F5344CB8AC3E}">
        <p14:creationId xmlns:p14="http://schemas.microsoft.com/office/powerpoint/2010/main" val="1165633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ID" sz="1800" b="0" i="0" u="none" strike="noStrike" dirty="0">
                <a:solidFill>
                  <a:srgbClr val="000000"/>
                </a:solidFill>
                <a:effectLst/>
                <a:latin typeface="Arial" panose="020B0604020202020204" pitchFamily="34" charset="0"/>
              </a:rPr>
              <a:t>Robin </a:t>
            </a:r>
            <a:r>
              <a:rPr lang="en-ID" sz="1800" b="0" i="0" u="none" strike="noStrike" dirty="0" err="1">
                <a:solidFill>
                  <a:srgbClr val="000000"/>
                </a:solidFill>
                <a:effectLst/>
                <a:latin typeface="Arial" panose="020B0604020202020204" pitchFamily="34" charset="0"/>
              </a:rPr>
              <a:t>Hodess</a:t>
            </a:r>
            <a:r>
              <a:rPr lang="en-ID" sz="1800" b="0" i="0" u="none" strike="noStrike" dirty="0">
                <a:solidFill>
                  <a:srgbClr val="000000"/>
                </a:solidFill>
                <a:effectLst/>
                <a:latin typeface="Arial" panose="020B0604020202020204" pitchFamily="34" charset="0"/>
              </a:rPr>
              <a:t> (2004) </a:t>
            </a:r>
            <a:r>
              <a:rPr lang="en-ID" sz="1800" b="0" i="0" u="none" strike="noStrike" dirty="0" err="1">
                <a:solidFill>
                  <a:srgbClr val="000000"/>
                </a:solidFill>
                <a:effectLst/>
                <a:latin typeface="Arial" panose="020B0604020202020204" pitchFamily="34" charset="0"/>
              </a:rPr>
              <a:t>mendefinisikan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korupsi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sebagai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penyelewengan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kekuasaan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dilakukan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politisi</a:t>
            </a:r>
            <a:r>
              <a:rPr lang="en-ID" sz="1800" b="0" i="0" u="none" strike="noStrike" dirty="0">
                <a:solidFill>
                  <a:srgbClr val="000000"/>
                </a:solidFill>
                <a:effectLst/>
                <a:latin typeface="Arial" panose="020B0604020202020204" pitchFamily="34" charset="0"/>
              </a:rPr>
              <a:t> </a:t>
            </a:r>
            <a:r>
              <a:rPr lang="en-ID" sz="1800" b="0" i="1" u="none" strike="noStrike" dirty="0">
                <a:solidFill>
                  <a:srgbClr val="000000"/>
                </a:solidFill>
                <a:effectLst/>
                <a:latin typeface="Arial" panose="020B0604020202020204" pitchFamily="34" charset="0"/>
              </a:rPr>
              <a:t>(political leaders or elected officials)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memperoleh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keuntungan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pribadi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tujuan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meningkatkan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kekuasaan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kekayaan</a:t>
            </a:r>
            <a:r>
              <a:rPr lang="en-ID" sz="1800" b="0" i="0" u="none" strike="noStrike" dirty="0">
                <a:solidFill>
                  <a:srgbClr val="000000"/>
                </a:solidFill>
                <a:effectLst/>
                <a:latin typeface="Arial" panose="020B0604020202020204" pitchFamily="34" charset="0"/>
              </a:rPr>
              <a:t>.</a:t>
            </a:r>
            <a:endParaRPr lang="en-ID" b="0" dirty="0">
              <a:effectLst/>
            </a:endParaRPr>
          </a:p>
        </p:txBody>
      </p:sp>
      <p:sp>
        <p:nvSpPr>
          <p:cNvPr id="4" name="Slide Number Placeholder 3"/>
          <p:cNvSpPr>
            <a:spLocks noGrp="1"/>
          </p:cNvSpPr>
          <p:nvPr>
            <p:ph type="sldNum" sz="quarter" idx="5"/>
          </p:nvPr>
        </p:nvSpPr>
        <p:spPr/>
        <p:txBody>
          <a:bodyPr/>
          <a:lstStyle/>
          <a:p>
            <a:fld id="{4024FF72-EE37-4330-8C03-734C71E386EA}" type="slidenum">
              <a:rPr lang="en-ID" smtClean="0"/>
              <a:t>6</a:t>
            </a:fld>
            <a:endParaRPr lang="en-ID"/>
          </a:p>
        </p:txBody>
      </p:sp>
    </p:spTree>
    <p:extLst>
      <p:ext uri="{BB962C8B-B14F-4D97-AF65-F5344CB8AC3E}">
        <p14:creationId xmlns:p14="http://schemas.microsoft.com/office/powerpoint/2010/main" val="3126213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Dan </a:t>
            </a:r>
            <a:r>
              <a:rPr lang="en-US" dirty="0" err="1"/>
              <a:t>dapat</a:t>
            </a:r>
            <a:r>
              <a:rPr lang="en-US" dirty="0"/>
              <a:t> kami </a:t>
            </a:r>
            <a:r>
              <a:rPr lang="en-US" dirty="0" err="1"/>
              <a:t>simpulkan</a:t>
            </a:r>
            <a:r>
              <a:rPr lang="en-US" dirty="0"/>
              <a:t> </a:t>
            </a:r>
            <a:r>
              <a:rPr lang="en-US" dirty="0" err="1"/>
              <a:t>bahwa</a:t>
            </a:r>
            <a:r>
              <a:rPr lang="en-US" dirty="0"/>
              <a:t> </a:t>
            </a:r>
            <a:r>
              <a:rPr lang="en-US" dirty="0" err="1"/>
              <a:t>Politik</a:t>
            </a:r>
            <a:r>
              <a:rPr lang="en-US" dirty="0"/>
              <a:t> Uang </a:t>
            </a:r>
            <a:r>
              <a:rPr lang="en-US" dirty="0" err="1"/>
              <a:t>memiliki</a:t>
            </a:r>
            <a:r>
              <a:rPr lang="en-US" dirty="0"/>
              <a:t> </a:t>
            </a:r>
            <a:r>
              <a:rPr lang="en-US" dirty="0" err="1"/>
              <a:t>dua</a:t>
            </a:r>
            <a:r>
              <a:rPr lang="en-US" dirty="0"/>
              <a:t> </a:t>
            </a:r>
            <a:r>
              <a:rPr lang="en-US" dirty="0" err="1"/>
              <a:t>definisi</a:t>
            </a:r>
            <a:r>
              <a:rPr lang="en-US" dirty="0"/>
              <a:t>:</a:t>
            </a:r>
          </a:p>
          <a:p>
            <a:endParaRPr lang="en-US" dirty="0"/>
          </a:p>
          <a:p>
            <a:pPr marL="342900" indent="-342900" algn="just" rtl="0" fontAlgn="base">
              <a:spcBef>
                <a:spcPts val="0"/>
              </a:spcBef>
              <a:spcAft>
                <a:spcPts val="1000"/>
              </a:spcAft>
              <a:buFont typeface="+mj-lt"/>
              <a:buAutoNum type="arabicPeriod"/>
            </a:pP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adalah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pertukaran</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maksud</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tertentu</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mengatasnamakan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kepentingan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sebenarnya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digunakan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kepentingan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pribadi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kelompok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maupun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partai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a:t>
            </a:r>
          </a:p>
          <a:p>
            <a:pPr marL="342900" indent="-342900">
              <a:buFont typeface="+mj-lt"/>
              <a:buAutoNum type="arabicPeriod"/>
            </a:pP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juga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diartikan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sebagai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upaya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mempengaruhi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perilaku</a:t>
            </a:r>
            <a:r>
              <a:rPr lang="en-ID" sz="1800" b="0" i="0" u="none" strike="noStrike" dirty="0">
                <a:solidFill>
                  <a:srgbClr val="000000"/>
                </a:solidFill>
                <a:effectLst/>
                <a:latin typeface="Arial" panose="020B0604020202020204" pitchFamily="34" charset="0"/>
              </a:rPr>
              <a:t> orang lain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memberikan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imbalan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tertentu</a:t>
            </a:r>
            <a:r>
              <a:rPr lang="en-ID" sz="1800" b="0" i="0" u="none" strike="noStrike" dirty="0">
                <a:solidFill>
                  <a:srgbClr val="000000"/>
                </a:solidFill>
                <a:effectLst/>
                <a:latin typeface="Arial" panose="020B0604020202020204" pitchFamily="34" charset="0"/>
              </a:rPr>
              <a:t> agar orang </a:t>
            </a:r>
            <a:r>
              <a:rPr lang="en-ID" sz="1800" b="0" i="0" u="none" strike="noStrike" dirty="0" err="1">
                <a:solidFill>
                  <a:srgbClr val="000000"/>
                </a:solidFill>
                <a:effectLst/>
                <a:latin typeface="Arial" panose="020B0604020202020204" pitchFamily="34" charset="0"/>
              </a:rPr>
              <a:t>tersebut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menjalankan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haknya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benar</a:t>
            </a:r>
            <a:r>
              <a:rPr lang="en-ID" sz="1800" b="0" i="0" u="none" strike="noStrike" dirty="0">
                <a:solidFill>
                  <a:srgbClr val="000000"/>
                </a:solidFill>
                <a:effectLst/>
                <a:latin typeface="Arial" panose="020B0604020202020204" pitchFamily="34" charset="0"/>
              </a:rPr>
              <a:t>. Di Indonesia </a:t>
            </a:r>
            <a:r>
              <a:rPr lang="en-ID" sz="1800" b="0" i="0" u="none" strike="noStrike" dirty="0" err="1">
                <a:solidFill>
                  <a:srgbClr val="000000"/>
                </a:solidFill>
                <a:effectLst/>
                <a:latin typeface="Arial" panose="020B0604020202020204" pitchFamily="34" charset="0"/>
              </a:rPr>
              <a:t>sendiri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identik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tindakan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suap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biasa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disebut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sebagai</a:t>
            </a:r>
            <a:r>
              <a:rPr lang="en-ID" sz="1800" b="0" i="0" u="none" strike="noStrike" dirty="0">
                <a:solidFill>
                  <a:srgbClr val="000000"/>
                </a:solidFill>
                <a:effectLst/>
                <a:latin typeface="Arial" panose="020B0604020202020204" pitchFamily="34" charset="0"/>
              </a:rPr>
              <a:t> </a:t>
            </a:r>
            <a:r>
              <a:rPr lang="en-ID" sz="1800" b="0" i="1" u="none" strike="noStrike" dirty="0" err="1">
                <a:solidFill>
                  <a:srgbClr val="000000"/>
                </a:solidFill>
                <a:effectLst/>
                <a:latin typeface="Arial" panose="020B0604020202020204" pitchFamily="34" charset="0"/>
              </a:rPr>
              <a:t>serangan</a:t>
            </a:r>
            <a:r>
              <a:rPr lang="en-ID" sz="1800" b="0" i="1" u="none" strike="noStrike" dirty="0">
                <a:solidFill>
                  <a:srgbClr val="000000"/>
                </a:solidFill>
                <a:effectLst/>
                <a:latin typeface="Arial" panose="020B0604020202020204" pitchFamily="34" charset="0"/>
              </a:rPr>
              <a:t> </a:t>
            </a:r>
            <a:r>
              <a:rPr lang="en-ID" sz="1800" b="0" i="1" u="none" strike="noStrike" dirty="0" err="1">
                <a:solidFill>
                  <a:srgbClr val="000000"/>
                </a:solidFill>
                <a:effectLst/>
                <a:latin typeface="Arial" panose="020B0604020202020204" pitchFamily="34" charset="0"/>
              </a:rPr>
              <a:t>fajar</a:t>
            </a:r>
            <a:r>
              <a:rPr lang="en-ID" sz="1800" b="0" i="0" u="none" strike="noStrike" dirty="0">
                <a:solidFill>
                  <a:srgbClr val="000000"/>
                </a:solidFill>
                <a:effectLst/>
                <a:latin typeface="Arial" panose="020B0604020202020204" pitchFamily="34" charset="0"/>
              </a:rPr>
              <a:t>. </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7</a:t>
            </a:fld>
            <a:endParaRPr lang="en-ID"/>
          </a:p>
        </p:txBody>
      </p:sp>
    </p:spTree>
    <p:extLst>
      <p:ext uri="{BB962C8B-B14F-4D97-AF65-F5344CB8AC3E}">
        <p14:creationId xmlns:p14="http://schemas.microsoft.com/office/powerpoint/2010/main" val="728420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1000"/>
              </a:spcAft>
            </a:pPr>
            <a:r>
              <a:rPr lang="en-ID" sz="1800" b="0" i="0" u="none" strike="noStrike" dirty="0" err="1">
                <a:solidFill>
                  <a:srgbClr val="000000"/>
                </a:solidFill>
                <a:effectLst/>
                <a:latin typeface="Arial" panose="020B0604020202020204" pitchFamily="34" charset="0"/>
              </a:rPr>
              <a:t>Beberapa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contohnya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yaitu</a:t>
            </a:r>
            <a:r>
              <a:rPr lang="en-ID" sz="1800" b="0" i="0" u="none" strike="noStrike" dirty="0">
                <a:solidFill>
                  <a:srgbClr val="000000"/>
                </a:solidFill>
                <a:effectLst/>
                <a:latin typeface="Arial" panose="020B0604020202020204" pitchFamily="34" charset="0"/>
              </a:rPr>
              <a:t> pada 14 April 2019 di </a:t>
            </a:r>
            <a:r>
              <a:rPr lang="en-ID" sz="1800" b="0" i="0" u="none" strike="noStrike" dirty="0" err="1">
                <a:solidFill>
                  <a:srgbClr val="000000"/>
                </a:solidFill>
                <a:effectLst/>
                <a:latin typeface="Arial" panose="020B0604020202020204" pitchFamily="34" charset="0"/>
              </a:rPr>
              <a:t>daerah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Ciamis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Jawa</a:t>
            </a:r>
            <a:r>
              <a:rPr lang="en-ID" sz="1800" b="0" i="0" u="none" strike="noStrike" dirty="0">
                <a:solidFill>
                  <a:srgbClr val="000000"/>
                </a:solidFill>
                <a:effectLst/>
                <a:latin typeface="Arial" panose="020B0604020202020204" pitchFamily="34" charset="0"/>
              </a:rPr>
              <a:t> Barat, </a:t>
            </a:r>
            <a:r>
              <a:rPr lang="en-ID" sz="1800" b="0" i="0" u="none" strike="noStrike" dirty="0" err="1">
                <a:solidFill>
                  <a:srgbClr val="000000"/>
                </a:solidFill>
                <a:effectLst/>
                <a:latin typeface="Arial" panose="020B0604020202020204" pitchFamily="34" charset="0"/>
              </a:rPr>
              <a:t>petugas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mengamankan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seseorang</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hendak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memberikan</a:t>
            </a:r>
            <a:r>
              <a:rPr lang="en-ID" sz="1800" b="0" i="0" u="none" strike="noStrike" dirty="0">
                <a:solidFill>
                  <a:srgbClr val="000000"/>
                </a:solidFill>
                <a:effectLst/>
                <a:latin typeface="Arial" panose="020B0604020202020204" pitchFamily="34" charset="0"/>
              </a:rPr>
              <a:t> 150 </a:t>
            </a:r>
            <a:r>
              <a:rPr lang="en-ID" sz="1800" b="0" i="0" u="none" strike="noStrike" dirty="0" err="1">
                <a:solidFill>
                  <a:srgbClr val="000000"/>
                </a:solidFill>
                <a:effectLst/>
                <a:latin typeface="Arial" panose="020B0604020202020204" pitchFamily="34" charset="0"/>
              </a:rPr>
              <a:t>lembar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amplop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berisi</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tunai</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kartu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nama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nama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Caleg</a:t>
            </a:r>
            <a:r>
              <a:rPr lang="en-ID" sz="1800" b="0" i="0" u="none" strike="noStrike" dirty="0">
                <a:solidFill>
                  <a:srgbClr val="000000"/>
                </a:solidFill>
                <a:effectLst/>
                <a:latin typeface="Arial" panose="020B0604020202020204" pitchFamily="34" charset="0"/>
              </a:rPr>
              <a:t> DPR RI </a:t>
            </a:r>
            <a:r>
              <a:rPr lang="en-ID" sz="1800" b="0" i="0" u="none" strike="noStrike" dirty="0" err="1">
                <a:solidFill>
                  <a:srgbClr val="000000"/>
                </a:solidFill>
                <a:effectLst/>
                <a:latin typeface="Arial" panose="020B0604020202020204" pitchFamily="34" charset="0"/>
              </a:rPr>
              <a:t>berinisial</a:t>
            </a:r>
            <a:r>
              <a:rPr lang="en-ID" sz="1800" b="0" i="0" u="none" strike="noStrike" dirty="0">
                <a:solidFill>
                  <a:srgbClr val="000000"/>
                </a:solidFill>
                <a:effectLst/>
                <a:latin typeface="Arial" panose="020B0604020202020204" pitchFamily="34" charset="0"/>
              </a:rPr>
              <a:t> ABS.</a:t>
            </a:r>
          </a:p>
          <a:p>
            <a:pPr algn="just" rtl="0">
              <a:spcBef>
                <a:spcPts val="0"/>
              </a:spcBef>
              <a:spcAft>
                <a:spcPts val="1000"/>
              </a:spcAft>
            </a:pPr>
            <a:endParaRPr lang="en-ID" b="0" dirty="0">
              <a:effectLst/>
            </a:endParaRPr>
          </a:p>
          <a:p>
            <a:r>
              <a:rPr lang="en-ID" sz="1800" b="0" i="0" u="none" strike="noStrike" dirty="0" err="1">
                <a:solidFill>
                  <a:srgbClr val="000000"/>
                </a:solidFill>
                <a:effectLst/>
                <a:latin typeface="Arial" panose="020B0604020202020204" pitchFamily="34" charset="0"/>
              </a:rPr>
              <a:t>Kemudian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besoknya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yaitu</a:t>
            </a:r>
            <a:r>
              <a:rPr lang="en-ID" sz="1800" b="0" i="0" u="none" strike="noStrike" dirty="0">
                <a:solidFill>
                  <a:srgbClr val="000000"/>
                </a:solidFill>
                <a:effectLst/>
                <a:latin typeface="Arial" panose="020B0604020202020204" pitchFamily="34" charset="0"/>
              </a:rPr>
              <a:t> 15 April 2019 Padang </a:t>
            </a:r>
            <a:r>
              <a:rPr lang="en-ID" sz="1800" b="0" i="0" u="none" strike="noStrike" dirty="0" err="1">
                <a:solidFill>
                  <a:srgbClr val="000000"/>
                </a:solidFill>
                <a:effectLst/>
                <a:latin typeface="Arial" panose="020B0604020202020204" pitchFamily="34" charset="0"/>
              </a:rPr>
              <a:t>Lawas</a:t>
            </a:r>
            <a:r>
              <a:rPr lang="en-ID" sz="1800" b="0" i="0" u="none" strike="noStrike" dirty="0">
                <a:solidFill>
                  <a:srgbClr val="000000"/>
                </a:solidFill>
                <a:effectLst/>
                <a:latin typeface="Arial" panose="020B0604020202020204" pitchFamily="34" charset="0"/>
              </a:rPr>
              <a:t> Utara (</a:t>
            </a:r>
            <a:r>
              <a:rPr lang="en-ID" sz="1800" b="0" i="0" u="none" strike="noStrike" dirty="0" err="1">
                <a:solidFill>
                  <a:srgbClr val="000000"/>
                </a:solidFill>
                <a:effectLst/>
                <a:latin typeface="Arial" panose="020B0604020202020204" pitchFamily="34" charset="0"/>
              </a:rPr>
              <a:t>Paluta</a:t>
            </a:r>
            <a:r>
              <a:rPr lang="en-ID" sz="1800" b="0" i="0" u="none" strike="noStrike" dirty="0">
                <a:solidFill>
                  <a:srgbClr val="000000"/>
                </a:solidFill>
                <a:effectLst/>
                <a:latin typeface="Arial" panose="020B0604020202020204" pitchFamily="34" charset="0"/>
              </a:rPr>
              <a:t>), Sumatera Utara, </a:t>
            </a:r>
            <a:r>
              <a:rPr lang="en-ID" sz="1800" b="0" i="0" u="none" strike="noStrike" dirty="0" err="1">
                <a:solidFill>
                  <a:srgbClr val="000000"/>
                </a:solidFill>
                <a:effectLst/>
                <a:latin typeface="Arial" panose="020B0604020202020204" pitchFamily="34" charset="0"/>
              </a:rPr>
              <a:t>sekitar</a:t>
            </a:r>
            <a:r>
              <a:rPr lang="en-ID" sz="1800" b="0" i="0" u="none" strike="noStrike" dirty="0">
                <a:solidFill>
                  <a:srgbClr val="000000"/>
                </a:solidFill>
                <a:effectLst/>
                <a:latin typeface="Arial" panose="020B0604020202020204" pitchFamily="34" charset="0"/>
              </a:rPr>
              <a:t> 200 </a:t>
            </a:r>
            <a:r>
              <a:rPr lang="en-ID" sz="1800" b="0" i="0" u="none" strike="noStrike" dirty="0" err="1">
                <a:solidFill>
                  <a:srgbClr val="000000"/>
                </a:solidFill>
                <a:effectLst/>
                <a:latin typeface="Arial" panose="020B0604020202020204" pitchFamily="34" charset="0"/>
              </a:rPr>
              <a:t>amplop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berisi</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tunai</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kartu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nama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caleg</a:t>
            </a:r>
            <a:r>
              <a:rPr lang="en-ID" sz="1800" b="0" i="0" u="none" strike="noStrike" dirty="0">
                <a:solidFill>
                  <a:srgbClr val="000000"/>
                </a:solidFill>
                <a:effectLst/>
                <a:latin typeface="Arial" panose="020B0604020202020204" pitchFamily="34" charset="0"/>
              </a:rPr>
              <a:t> DPRD </a:t>
            </a:r>
            <a:r>
              <a:rPr lang="en-ID" sz="1800" b="0" i="0" u="none" strike="noStrike" dirty="0" err="1">
                <a:solidFill>
                  <a:srgbClr val="000000"/>
                </a:solidFill>
                <a:effectLst/>
                <a:latin typeface="Arial" panose="020B0604020202020204" pitchFamily="34" charset="0"/>
              </a:rPr>
              <a:t>Paluta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berinisial</a:t>
            </a:r>
            <a:r>
              <a:rPr lang="en-ID" sz="1800" b="0" i="0" u="none" strike="noStrike" dirty="0">
                <a:solidFill>
                  <a:srgbClr val="000000"/>
                </a:solidFill>
                <a:effectLst/>
                <a:latin typeface="Arial" panose="020B0604020202020204" pitchFamily="34" charset="0"/>
              </a:rPr>
              <a:t> MS </a:t>
            </a:r>
            <a:r>
              <a:rPr lang="en-ID" sz="1800" b="0" i="0" u="none" strike="noStrike" dirty="0" err="1">
                <a:solidFill>
                  <a:srgbClr val="000000"/>
                </a:solidFill>
                <a:effectLst/>
                <a:latin typeface="Arial" panose="020B0604020202020204" pitchFamily="34" charset="0"/>
              </a:rPr>
              <a:t>serta</a:t>
            </a:r>
            <a:r>
              <a:rPr lang="en-ID" sz="1800" b="0" i="0" u="none" strike="noStrike" dirty="0">
                <a:solidFill>
                  <a:srgbClr val="000000"/>
                </a:solidFill>
                <a:effectLst/>
                <a:latin typeface="Arial" panose="020B0604020202020204" pitchFamily="34" charset="0"/>
              </a:rPr>
              <a:t> 2 unit laptop dan juga </a:t>
            </a:r>
            <a:r>
              <a:rPr lang="en-ID" sz="1800" b="0" i="0" u="none" strike="noStrike" dirty="0" err="1">
                <a:solidFill>
                  <a:srgbClr val="000000"/>
                </a:solidFill>
                <a:effectLst/>
                <a:latin typeface="Arial" panose="020B0604020202020204" pitchFamily="34" charset="0"/>
              </a:rPr>
              <a:t>belasan</a:t>
            </a:r>
            <a:r>
              <a:rPr lang="en-ID" sz="1800" b="0" i="0" u="none" strike="noStrike" dirty="0">
                <a:solidFill>
                  <a:srgbClr val="000000"/>
                </a:solidFill>
                <a:effectLst/>
                <a:latin typeface="Arial" panose="020B0604020202020204" pitchFamily="34" charset="0"/>
              </a:rPr>
              <a:t> orang </a:t>
            </a:r>
            <a:r>
              <a:rPr lang="en-ID" sz="1800" b="0" i="0" u="none" strike="noStrike" dirty="0" err="1">
                <a:solidFill>
                  <a:srgbClr val="000000"/>
                </a:solidFill>
                <a:effectLst/>
                <a:latin typeface="Arial" panose="020B0604020202020204" pitchFamily="34" charset="0"/>
              </a:rPr>
              <a:t>diamankan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termasuk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suksesnya</a:t>
            </a:r>
            <a:r>
              <a:rPr lang="en-ID" sz="1800" b="0" i="0" u="none" strike="noStrike" dirty="0">
                <a:solidFill>
                  <a:srgbClr val="000000"/>
                </a:solidFill>
                <a:effectLst/>
                <a:latin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8</a:t>
            </a:fld>
            <a:endParaRPr lang="en-ID"/>
          </a:p>
        </p:txBody>
      </p:sp>
    </p:spTree>
    <p:extLst>
      <p:ext uri="{BB962C8B-B14F-4D97-AF65-F5344CB8AC3E}">
        <p14:creationId xmlns:p14="http://schemas.microsoft.com/office/powerpoint/2010/main" val="11042214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800" b="0" i="0" u="none" strike="noStrike" dirty="0" err="1">
                <a:solidFill>
                  <a:srgbClr val="000000"/>
                </a:solidFill>
                <a:effectLst/>
                <a:latin typeface="Arial" panose="020B0604020202020204" pitchFamily="34" charset="0"/>
              </a:rPr>
              <a:t>Praktek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merusak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sistem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di Indonesia dan </a:t>
            </a:r>
            <a:r>
              <a:rPr lang="en-ID" sz="1800" b="0" i="0" u="none" strike="noStrike" dirty="0" err="1">
                <a:solidFill>
                  <a:srgbClr val="000000"/>
                </a:solidFill>
                <a:effectLst/>
                <a:latin typeface="Arial" panose="020B0604020202020204" pitchFamily="34" charset="0"/>
              </a:rPr>
              <a:t>menyebabkan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sakit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stabil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seharusnya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bebas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menjadi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bebas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membeli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suara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tersebut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Kedaulatan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seharusnya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milik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semua</a:t>
            </a:r>
            <a:r>
              <a:rPr lang="en-ID" sz="1800" b="0" i="0" u="none" strike="noStrike" dirty="0">
                <a:solidFill>
                  <a:srgbClr val="000000"/>
                </a:solidFill>
                <a:effectLst/>
                <a:latin typeface="Arial" panose="020B0604020202020204" pitchFamily="34" charset="0"/>
              </a:rPr>
              <a:t> orang </a:t>
            </a:r>
            <a:r>
              <a:rPr lang="en-ID" sz="1800" b="0" i="0" u="none" strike="noStrike" dirty="0" err="1">
                <a:solidFill>
                  <a:srgbClr val="000000"/>
                </a:solidFill>
                <a:effectLst/>
                <a:latin typeface="Arial" panose="020B0604020202020204" pitchFamily="34" charset="0"/>
              </a:rPr>
              <a:t>kini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menjadi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milik</a:t>
            </a:r>
            <a:r>
              <a:rPr lang="en-ID" sz="1800" b="0" i="0" u="none" strike="noStrike" dirty="0">
                <a:solidFill>
                  <a:srgbClr val="000000"/>
                </a:solidFill>
                <a:effectLst/>
                <a:latin typeface="Arial" panose="020B0604020202020204" pitchFamily="34" charset="0"/>
              </a:rPr>
              <a:t> uang.</a:t>
            </a:r>
          </a:p>
          <a:p>
            <a:endParaRPr lang="en-ID" sz="1800" b="0" i="0" u="none" strike="noStrike" dirty="0">
              <a:solidFill>
                <a:srgbClr val="000000"/>
              </a:solidFill>
              <a:effectLst/>
              <a:latin typeface="Arial" panose="020B0604020202020204" pitchFamily="34" charset="0"/>
            </a:endParaRPr>
          </a:p>
          <a:p>
            <a:r>
              <a:rPr lang="en-ID" sz="1800" b="0" i="0" u="none" strike="noStrike" dirty="0" err="1">
                <a:solidFill>
                  <a:srgbClr val="000000"/>
                </a:solidFill>
                <a:effectLst/>
                <a:latin typeface="Arial" panose="020B0604020202020204" pitchFamily="34" charset="0"/>
              </a:rPr>
              <a:t>Selain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praktek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Politik</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disini</a:t>
            </a:r>
            <a:r>
              <a:rPr lang="en-ID" sz="1800" b="0" i="0" u="none" strike="noStrike" dirty="0">
                <a:solidFill>
                  <a:srgbClr val="000000"/>
                </a:solidFill>
                <a:effectLst/>
                <a:latin typeface="Arial" panose="020B0604020202020204" pitchFamily="34" charset="0"/>
              </a:rPr>
              <a:t> juga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merusak</a:t>
            </a:r>
            <a:r>
              <a:rPr lang="en-ID" sz="1800" b="0" i="0" u="none" strike="noStrike" dirty="0">
                <a:solidFill>
                  <a:srgbClr val="000000"/>
                </a:solidFill>
                <a:effectLst/>
                <a:latin typeface="Arial" panose="020B0604020202020204" pitchFamily="34" charset="0"/>
              </a:rPr>
              <a:t> moral </a:t>
            </a:r>
            <a:r>
              <a:rPr lang="en-ID" sz="1800" b="0" i="0" u="none" strike="noStrike" dirty="0" err="1">
                <a:solidFill>
                  <a:srgbClr val="000000"/>
                </a:solidFill>
                <a:effectLst/>
                <a:latin typeface="Arial" panose="020B0604020202020204" pitchFamily="34" charset="0"/>
              </a:rPr>
              <a:t>demokrasi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karena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rakyat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memilih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pemimpin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karena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asas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kepemimpinan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karena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kinerjanya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karena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visi</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misinya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melainkan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karena</a:t>
            </a:r>
            <a:r>
              <a:rPr lang="en-ID" sz="1800" b="0" i="0" u="none" strike="noStrike" dirty="0">
                <a:solidFill>
                  <a:srgbClr val="000000"/>
                </a:solidFill>
                <a:effectLst/>
                <a:latin typeface="Arial" panose="020B0604020202020204" pitchFamily="34" charset="0"/>
              </a:rPr>
              <a:t> uang yang </a:t>
            </a:r>
            <a:r>
              <a:rPr lang="en-ID" sz="1800" b="0" i="0" u="none" strike="noStrike" dirty="0" err="1">
                <a:solidFill>
                  <a:srgbClr val="000000"/>
                </a:solidFill>
                <a:effectLst/>
                <a:latin typeface="Arial" panose="020B0604020202020204" pitchFamily="34" charset="0"/>
              </a:rPr>
              <a:t>diberikan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menambah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suara</a:t>
            </a:r>
            <a:r>
              <a:rPr lang="en-ID" sz="1800" b="0" i="0" u="none" strike="noStrike" dirty="0">
                <a:solidFill>
                  <a:srgbClr val="000000"/>
                </a:solidFill>
                <a:effectLst/>
                <a:latin typeface="Arial" panose="020B0604020202020204" pitchFamily="34" charset="0"/>
              </a:rPr>
              <a:t> demi </a:t>
            </a:r>
            <a:r>
              <a:rPr lang="en-ID" sz="1800" b="0" i="0" u="none" strike="noStrike" dirty="0" err="1">
                <a:solidFill>
                  <a:srgbClr val="000000"/>
                </a:solidFill>
                <a:effectLst/>
                <a:latin typeface="Arial" panose="020B0604020202020204" pitchFamily="34" charset="0"/>
              </a:rPr>
              <a:t>kepentingan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oknum-oknum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tersebut</a:t>
            </a:r>
            <a:r>
              <a:rPr lang="en-ID" sz="1800" b="0" i="0" u="none" strike="noStrike" dirty="0">
                <a:solidFill>
                  <a:srgbClr val="000000"/>
                </a:solidFill>
                <a:effectLst/>
                <a:latin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9</a:t>
            </a:fld>
            <a:endParaRPr lang="en-ID"/>
          </a:p>
        </p:txBody>
      </p:sp>
    </p:spTree>
    <p:extLst>
      <p:ext uri="{BB962C8B-B14F-4D97-AF65-F5344CB8AC3E}">
        <p14:creationId xmlns:p14="http://schemas.microsoft.com/office/powerpoint/2010/main" val="1562243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rtl="0" fontAlgn="base">
              <a:spcBef>
                <a:spcPts val="0"/>
              </a:spcBef>
              <a:spcAft>
                <a:spcPts val="0"/>
              </a:spcAft>
              <a:buFont typeface="Arial" panose="020B0604020202020204" pitchFamily="34" charset="0"/>
              <a:buChar char="•"/>
            </a:pPr>
            <a:r>
              <a:rPr lang="en-ID" sz="1800" b="1" i="0" u="none" strike="noStrike" dirty="0" err="1">
                <a:solidFill>
                  <a:srgbClr val="000000"/>
                </a:solidFill>
                <a:effectLst/>
                <a:latin typeface="Arial" panose="020B0604020202020204" pitchFamily="34" charset="0"/>
              </a:rPr>
              <a:t>Transparansi</a:t>
            </a:r>
            <a:r>
              <a:rPr lang="en-ID" sz="1800" b="1" i="0" u="none" strike="noStrike" dirty="0">
                <a:solidFill>
                  <a:srgbClr val="000000"/>
                </a:solidFill>
                <a:effectLst/>
                <a:latin typeface="Arial" panose="020B0604020202020204" pitchFamily="34" charset="0"/>
              </a:rPr>
              <a:t> Data</a:t>
            </a:r>
          </a:p>
          <a:p>
            <a:pPr rtl="0" fontAlgn="base">
              <a:spcBef>
                <a:spcPts val="0"/>
              </a:spcBef>
              <a:spcAft>
                <a:spcPts val="0"/>
              </a:spcAft>
              <a:buFont typeface="Arial" panose="020B0604020202020204" pitchFamily="34" charset="0"/>
              <a:buNone/>
            </a:pPr>
            <a:r>
              <a:rPr lang="en-ID" sz="1800" b="0" i="0" u="none" strike="noStrike" dirty="0">
                <a:solidFill>
                  <a:srgbClr val="000000"/>
                </a:solidFill>
                <a:effectLst/>
                <a:latin typeface="Arial" panose="020B0604020202020204" pitchFamily="34" charset="0"/>
              </a:rPr>
              <a:t>Yang </a:t>
            </a:r>
            <a:r>
              <a:rPr lang="en-ID" sz="1800" b="0" i="0" u="none" strike="noStrike" dirty="0" err="1">
                <a:solidFill>
                  <a:srgbClr val="000000"/>
                </a:solidFill>
                <a:effectLst/>
                <a:latin typeface="Arial" panose="020B0604020202020204" pitchFamily="34" charset="0"/>
              </a:rPr>
              <a:t>dimaksud</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transparansi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adalah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semua</a:t>
            </a:r>
            <a:r>
              <a:rPr lang="en-ID" sz="1800" b="0" i="0" u="none" strike="noStrike" dirty="0">
                <a:solidFill>
                  <a:srgbClr val="000000"/>
                </a:solidFill>
                <a:effectLst/>
                <a:latin typeface="Arial" panose="020B0604020202020204" pitchFamily="34" charset="0"/>
              </a:rPr>
              <a:t> data-data yang </a:t>
            </a:r>
            <a:r>
              <a:rPr lang="en-ID" sz="1800" b="0" i="0" u="none" strike="noStrike" dirty="0" err="1">
                <a:solidFill>
                  <a:srgbClr val="000000"/>
                </a:solidFill>
                <a:effectLst/>
                <a:latin typeface="Arial" panose="020B0604020202020204" pitchFamily="34" charset="0"/>
              </a:rPr>
              <a:t>ada</a:t>
            </a:r>
            <a:r>
              <a:rPr lang="en-ID" sz="1800" b="0" i="0" u="none" strike="noStrike" dirty="0">
                <a:solidFill>
                  <a:srgbClr val="000000"/>
                </a:solidFill>
                <a:effectLst/>
                <a:latin typeface="Arial" panose="020B0604020202020204" pitchFamily="34" charset="0"/>
              </a:rPr>
              <a:t> di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proses </a:t>
            </a:r>
            <a:r>
              <a:rPr lang="en-ID" sz="1800" b="0" i="0" u="none" strike="noStrike" dirty="0" err="1">
                <a:solidFill>
                  <a:srgbClr val="000000"/>
                </a:solidFill>
                <a:effectLst/>
                <a:latin typeface="Arial" panose="020B0604020202020204" pitchFamily="34" charset="0"/>
              </a:rPr>
              <a:t>Pilkada</a:t>
            </a:r>
            <a:r>
              <a:rPr lang="en-ID" sz="1800" b="0" i="0" u="none" strike="noStrike" dirty="0">
                <a:solidFill>
                  <a:srgbClr val="000000"/>
                </a:solidFill>
                <a:effectLst/>
                <a:latin typeface="Arial" panose="020B0604020202020204" pitchFamily="34" charset="0"/>
              </a:rPr>
              <a:t> Indonesia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diakses</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dilihat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secara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bebas</a:t>
            </a:r>
            <a:r>
              <a:rPr lang="en-ID" sz="1800" b="0" i="0" u="none" strike="noStrike" dirty="0">
                <a:solidFill>
                  <a:srgbClr val="000000"/>
                </a:solidFill>
                <a:effectLst/>
                <a:latin typeface="Arial" panose="020B0604020202020204" pitchFamily="34" charset="0"/>
              </a:rPr>
              <a:t> oleh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Indonesia.</a:t>
            </a:r>
            <a:endParaRPr lang="en-ID" sz="1200" b="0" i="0" u="none" strike="noStrike" dirty="0">
              <a:solidFill>
                <a:schemeClr val="tx1"/>
              </a:solidFill>
              <a:effectLst/>
              <a:latin typeface="+mn-lt"/>
            </a:endParaRPr>
          </a:p>
          <a:p>
            <a:pPr rtl="0" fontAlgn="base">
              <a:spcBef>
                <a:spcPts val="0"/>
              </a:spcBef>
              <a:spcAft>
                <a:spcPts val="0"/>
              </a:spcAft>
              <a:buFont typeface="Arial" panose="020B0604020202020204" pitchFamily="34" charset="0"/>
              <a:buNone/>
            </a:pPr>
            <a:r>
              <a:rPr lang="en-ID" sz="1800" b="0" i="0" u="none" strike="noStrike" dirty="0">
                <a:solidFill>
                  <a:srgbClr val="000000"/>
                </a:solidFill>
                <a:effectLst/>
                <a:latin typeface="Arial" panose="020B0604020202020204" pitchFamily="34" charset="0"/>
              </a:rPr>
              <a:t>Data-data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bisa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berupa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pergerakan</a:t>
            </a:r>
            <a:r>
              <a:rPr lang="en-ID" sz="1800" b="0" i="0" u="none" strike="noStrike" dirty="0">
                <a:solidFill>
                  <a:srgbClr val="000000"/>
                </a:solidFill>
                <a:effectLst/>
                <a:latin typeface="Arial" panose="020B0604020202020204" pitchFamily="34" charset="0"/>
              </a:rPr>
              <a:t> uang </a:t>
            </a:r>
            <a:r>
              <a:rPr lang="en-ID" sz="1800" b="0" i="0" u="none" strike="noStrike" dirty="0" err="1">
                <a:solidFill>
                  <a:srgbClr val="000000"/>
                </a:solidFill>
                <a:effectLst/>
                <a:latin typeface="Arial" panose="020B0604020202020204" pitchFamily="34" charset="0"/>
              </a:rPr>
              <a:t>kampanye</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latar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belakang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serta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riwayat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keuangan</a:t>
            </a:r>
            <a:r>
              <a:rPr lang="en-ID" sz="1800" b="0" i="0" u="none" strike="noStrike" dirty="0">
                <a:solidFill>
                  <a:srgbClr val="000000"/>
                </a:solidFill>
                <a:effectLst/>
                <a:latin typeface="Arial" panose="020B0604020202020204" pitchFamily="34" charset="0"/>
              </a:rPr>
              <a:t> masing-masing </a:t>
            </a:r>
            <a:r>
              <a:rPr lang="en-ID" sz="1800" b="0" i="0" u="none" strike="noStrike" dirty="0" err="1">
                <a:solidFill>
                  <a:srgbClr val="000000"/>
                </a:solidFill>
                <a:effectLst/>
                <a:latin typeface="Arial" panose="020B0604020202020204" pitchFamily="34" charset="0"/>
              </a:rPr>
              <a:t>calon</a:t>
            </a:r>
            <a:r>
              <a:rPr lang="en-ID" sz="1800" b="0" i="0" u="none" strike="noStrike" dirty="0">
                <a:solidFill>
                  <a:srgbClr val="000000"/>
                </a:solidFill>
                <a:effectLst/>
                <a:latin typeface="Arial" panose="020B0604020202020204" pitchFamily="34" charset="0"/>
              </a:rPr>
              <a:t>. Hal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dilakukan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memberikan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masyarakat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pandangan</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keyakinan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memilih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seorang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calon</a:t>
            </a:r>
            <a:r>
              <a:rPr lang="en-ID" sz="1800" b="0" i="0" u="none" strike="noStrike" dirty="0">
                <a:solidFill>
                  <a:srgbClr val="000000"/>
                </a:solidFill>
                <a:effectLst/>
                <a:latin typeface="Arial" panose="020B0604020202020204" pitchFamily="34" charset="0"/>
              </a:rPr>
              <a:t>.</a:t>
            </a:r>
          </a:p>
          <a:p>
            <a:pPr rtl="0" fontAlgn="base">
              <a:spcBef>
                <a:spcPts val="0"/>
              </a:spcBef>
              <a:spcAft>
                <a:spcPts val="0"/>
              </a:spcAft>
              <a:buFont typeface="Arial" panose="020B0604020202020204" pitchFamily="34" charset="0"/>
              <a:buNone/>
            </a:pPr>
            <a:endParaRPr lang="en-ID" b="0" dirty="0">
              <a:effectLst/>
            </a:endParaRPr>
          </a:p>
          <a:p>
            <a:pPr marL="171450" indent="-171450" rtl="0" fontAlgn="base">
              <a:spcBef>
                <a:spcPts val="0"/>
              </a:spcBef>
              <a:spcAft>
                <a:spcPts val="0"/>
              </a:spcAft>
              <a:buFont typeface="Arial" panose="020B0604020202020204" pitchFamily="34" charset="0"/>
              <a:buChar char="•"/>
            </a:pPr>
            <a:r>
              <a:rPr lang="en-ID" sz="1800" b="1" i="0" u="none" strike="noStrike" dirty="0" err="1">
                <a:solidFill>
                  <a:srgbClr val="000000"/>
                </a:solidFill>
                <a:effectLst/>
                <a:latin typeface="Arial" panose="020B0604020202020204" pitchFamily="34" charset="0"/>
              </a:rPr>
              <a:t>Memperketat</a:t>
            </a:r>
            <a:r>
              <a:rPr lang="en-ID" sz="1800" b="1" i="0" u="none" strike="noStrike" dirty="0">
                <a:solidFill>
                  <a:srgbClr val="000000"/>
                </a:solidFill>
                <a:effectLst/>
                <a:latin typeface="Arial" panose="020B0604020202020204" pitchFamily="34" charset="0"/>
              </a:rPr>
              <a:t> </a:t>
            </a:r>
            <a:r>
              <a:rPr lang="en-ID" sz="1800" b="1" i="0" u="none" strike="noStrike" dirty="0" err="1">
                <a:solidFill>
                  <a:srgbClr val="000000"/>
                </a:solidFill>
                <a:effectLst/>
                <a:latin typeface="Arial" panose="020B0604020202020204" pitchFamily="34" charset="0"/>
              </a:rPr>
              <a:t>seleksi</a:t>
            </a:r>
            <a:r>
              <a:rPr lang="en-ID" sz="1800" b="1" i="0" u="none" strike="noStrike" dirty="0">
                <a:solidFill>
                  <a:srgbClr val="000000"/>
                </a:solidFill>
                <a:effectLst/>
                <a:latin typeface="Arial" panose="020B0604020202020204" pitchFamily="34" charset="0"/>
              </a:rPr>
              <a:t> </a:t>
            </a:r>
            <a:r>
              <a:rPr lang="en-ID" sz="1800" b="1" i="0" u="none" strike="noStrike" dirty="0" err="1">
                <a:solidFill>
                  <a:srgbClr val="000000"/>
                </a:solidFill>
                <a:effectLst/>
                <a:latin typeface="Arial" panose="020B0604020202020204" pitchFamily="34" charset="0"/>
              </a:rPr>
              <a:t>kandidat</a:t>
            </a:r>
            <a:r>
              <a:rPr lang="en-ID" sz="1800" b="1" i="0" u="none" strike="noStrike" dirty="0">
                <a:solidFill>
                  <a:srgbClr val="000000"/>
                </a:solidFill>
                <a:effectLst/>
                <a:latin typeface="Arial" panose="020B0604020202020204" pitchFamily="34" charset="0"/>
              </a:rPr>
              <a:t> </a:t>
            </a:r>
            <a:r>
              <a:rPr lang="en-ID" sz="1800" b="1" i="0" u="none" strike="noStrike" dirty="0" err="1">
                <a:solidFill>
                  <a:srgbClr val="000000"/>
                </a:solidFill>
                <a:effectLst/>
                <a:latin typeface="Arial" panose="020B0604020202020204" pitchFamily="34" charset="0"/>
              </a:rPr>
              <a:t>pilkada</a:t>
            </a:r>
            <a:endParaRPr lang="en-ID" sz="1800" b="1"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None/>
            </a:pPr>
            <a:r>
              <a:rPr lang="en-ID" sz="1800" b="0" i="0" u="none" strike="noStrike" dirty="0" err="1">
                <a:solidFill>
                  <a:srgbClr val="000000"/>
                </a:solidFill>
                <a:effectLst/>
                <a:latin typeface="Arial" panose="020B0604020202020204" pitchFamily="34" charset="0"/>
              </a:rPr>
              <a:t>Diantaranya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adalah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dengan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cara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menambahkan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bobot</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lebih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tinggi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faktor</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kompetensi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integritas</a:t>
            </a:r>
            <a:r>
              <a:rPr lang="en-ID" sz="1800" b="0" i="0" u="none" strike="noStrike" dirty="0">
                <a:solidFill>
                  <a:srgbClr val="000000"/>
                </a:solidFill>
                <a:effectLst/>
                <a:latin typeface="Arial" panose="020B0604020202020204" pitchFamily="34" charset="0"/>
              </a:rPr>
              <a:t>, dan juga </a:t>
            </a:r>
            <a:r>
              <a:rPr lang="en-ID" sz="1800" b="0" i="0" u="none" strike="noStrike" dirty="0" err="1">
                <a:solidFill>
                  <a:srgbClr val="000000"/>
                </a:solidFill>
                <a:effectLst/>
                <a:latin typeface="Arial" panose="020B0604020202020204" pitchFamily="34" charset="0"/>
              </a:rPr>
              <a:t>pengalaman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seleksi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calon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kepala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daerah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Seleksi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rekam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jejak</a:t>
            </a:r>
            <a:r>
              <a:rPr lang="en-ID" sz="1800" b="0" i="0" u="none" strike="noStrike" dirty="0">
                <a:solidFill>
                  <a:srgbClr val="000000"/>
                </a:solidFill>
                <a:effectLst/>
                <a:latin typeface="Arial" panose="020B0604020202020204" pitchFamily="34" charset="0"/>
              </a:rPr>
              <a:t> juga </a:t>
            </a:r>
            <a:r>
              <a:rPr lang="en-ID" sz="1800" b="0" i="0" u="none" strike="noStrike" dirty="0" err="1">
                <a:solidFill>
                  <a:srgbClr val="000000"/>
                </a:solidFill>
                <a:effectLst/>
                <a:latin typeface="Arial" panose="020B0604020202020204" pitchFamily="34" charset="0"/>
              </a:rPr>
              <a:t>penting</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harus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lebih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diperhatikan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terutama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dalam</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aspek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integritas</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komitmen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terhadap</a:t>
            </a:r>
            <a:r>
              <a:rPr lang="en-ID" sz="1800" b="0" i="0" u="none" strike="noStrike" dirty="0">
                <a:solidFill>
                  <a:srgbClr val="000000"/>
                </a:solidFill>
                <a:effectLst/>
                <a:latin typeface="Arial" panose="020B0604020202020204" pitchFamily="34" charset="0"/>
              </a:rPr>
              <a:t> tata </a:t>
            </a:r>
            <a:r>
              <a:rPr lang="en-ID" sz="1800" b="0" i="0" u="none" strike="noStrike" dirty="0" err="1">
                <a:solidFill>
                  <a:srgbClr val="000000"/>
                </a:solidFill>
                <a:effectLst/>
                <a:latin typeface="Arial" panose="020B0604020202020204" pitchFamily="34" charset="0"/>
              </a:rPr>
              <a:t>kelola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pemerintahan</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bersih</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terbuka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aspek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integritas</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partai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dapat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melihat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pernah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tidaknya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terlibat</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tindak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pidana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kriminal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korupsi</a:t>
            </a:r>
            <a:r>
              <a:rPr lang="en-ID" sz="1800" b="0" i="0" u="none" strike="noStrike" dirty="0">
                <a:solidFill>
                  <a:srgbClr val="000000"/>
                </a:solidFill>
                <a:effectLst/>
                <a:latin typeface="Arial" panose="020B0604020202020204" pitchFamily="34" charset="0"/>
              </a:rPr>
              <a:t>).</a:t>
            </a:r>
          </a:p>
          <a:p>
            <a:pPr rtl="0" fontAlgn="base">
              <a:spcBef>
                <a:spcPts val="0"/>
              </a:spcBef>
              <a:spcAft>
                <a:spcPts val="0"/>
              </a:spcAft>
              <a:buFont typeface="Arial" panose="020B0604020202020204" pitchFamily="34" charset="0"/>
              <a:buNone/>
            </a:pPr>
            <a:endParaRPr lang="en-ID" b="0" dirty="0">
              <a:effectLst/>
            </a:endParaRPr>
          </a:p>
          <a:p>
            <a:pPr marL="285750" indent="-285750" rtl="0" fontAlgn="base">
              <a:spcBef>
                <a:spcPts val="0"/>
              </a:spcBef>
              <a:spcAft>
                <a:spcPts val="0"/>
              </a:spcAft>
              <a:buFont typeface="Arial" panose="020B0604020202020204" pitchFamily="34" charset="0"/>
              <a:buChar char="•"/>
            </a:pPr>
            <a:r>
              <a:rPr lang="en-ID" sz="1800" b="1" i="0" u="none" strike="noStrike" dirty="0" err="1">
                <a:solidFill>
                  <a:srgbClr val="000000"/>
                </a:solidFill>
                <a:effectLst/>
                <a:latin typeface="Arial" panose="020B0604020202020204" pitchFamily="34" charset="0"/>
              </a:rPr>
              <a:t>Edukasi</a:t>
            </a:r>
            <a:r>
              <a:rPr lang="en-ID" sz="1800" b="1" i="0" u="none" strike="noStrike" dirty="0">
                <a:solidFill>
                  <a:srgbClr val="000000"/>
                </a:solidFill>
                <a:effectLst/>
                <a:latin typeface="Arial" panose="020B0604020202020204" pitchFamily="34" charset="0"/>
              </a:rPr>
              <a:t> moral </a:t>
            </a:r>
            <a:r>
              <a:rPr lang="en-ID" sz="1800" b="1" i="0" u="none" strike="noStrike" dirty="0" err="1">
                <a:solidFill>
                  <a:srgbClr val="000000"/>
                </a:solidFill>
                <a:effectLst/>
                <a:latin typeface="Arial" panose="020B0604020202020204" pitchFamily="34" charset="0"/>
              </a:rPr>
              <a:t>sejak</a:t>
            </a:r>
            <a:r>
              <a:rPr lang="en-ID" sz="1800" b="1" i="0" u="none" strike="noStrike" dirty="0">
                <a:solidFill>
                  <a:srgbClr val="000000"/>
                </a:solidFill>
                <a:effectLst/>
                <a:latin typeface="Arial" panose="020B0604020202020204" pitchFamily="34" charset="0"/>
              </a:rPr>
              <a:t> </a:t>
            </a:r>
            <a:r>
              <a:rPr lang="en-ID" sz="1800" b="1" i="0" u="none" strike="noStrike" dirty="0" err="1">
                <a:solidFill>
                  <a:srgbClr val="000000"/>
                </a:solidFill>
                <a:effectLst/>
                <a:latin typeface="Arial" panose="020B0604020202020204" pitchFamily="34" charset="0"/>
              </a:rPr>
              <a:t>dini</a:t>
            </a:r>
            <a:endParaRPr lang="en-ID" sz="1800" b="1"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None/>
            </a:pPr>
            <a:r>
              <a:rPr lang="en-ID" sz="1800" b="0" i="0" u="none" strike="noStrike" dirty="0" err="1">
                <a:solidFill>
                  <a:srgbClr val="000000"/>
                </a:solidFill>
                <a:effectLst/>
                <a:latin typeface="Arial" panose="020B0604020202020204" pitchFamily="34" charset="0"/>
              </a:rPr>
              <a:t>Edukasi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atau</a:t>
            </a:r>
            <a:r>
              <a:rPr lang="en-ID" sz="1800" b="0" i="0" u="none" strike="noStrike" dirty="0">
                <a:solidFill>
                  <a:srgbClr val="000000"/>
                </a:solidFill>
                <a:effectLst/>
                <a:latin typeface="Arial" panose="020B0604020202020204" pitchFamily="34" charset="0"/>
              </a:rPr>
              <a:t> Pendidikan moral </a:t>
            </a:r>
            <a:r>
              <a:rPr lang="en-ID" sz="1800" b="0" i="0" u="none" strike="noStrike" dirty="0" err="1">
                <a:solidFill>
                  <a:srgbClr val="000000"/>
                </a:solidFill>
                <a:effectLst/>
                <a:latin typeface="Arial" panose="020B0604020202020204" pitchFamily="34" charset="0"/>
              </a:rPr>
              <a:t>sejak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adalah</a:t>
            </a:r>
            <a:r>
              <a:rPr lang="en-ID" sz="1800" b="0" i="0" u="none" strike="noStrike" dirty="0">
                <a:solidFill>
                  <a:srgbClr val="000000"/>
                </a:solidFill>
                <a:effectLst/>
                <a:latin typeface="Arial" panose="020B0604020202020204" pitchFamily="34" charset="0"/>
              </a:rPr>
              <a:t> salah </a:t>
            </a:r>
            <a:r>
              <a:rPr lang="en-ID" sz="1800" b="0" i="0" u="none" strike="noStrike" dirty="0" err="1">
                <a:solidFill>
                  <a:srgbClr val="000000"/>
                </a:solidFill>
                <a:effectLst/>
                <a:latin typeface="Arial" panose="020B0604020202020204" pitchFamily="34" charset="0"/>
              </a:rPr>
              <a:t>satu</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upaya</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dilakukan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memberikan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kesadaran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tentang</a:t>
            </a:r>
            <a:r>
              <a:rPr lang="en-ID" sz="1800" b="0" i="0" u="none" strike="noStrike" dirty="0">
                <a:solidFill>
                  <a:srgbClr val="000000"/>
                </a:solidFill>
                <a:effectLst/>
                <a:latin typeface="Arial" panose="020B0604020202020204" pitchFamily="34" charset="0"/>
              </a:rPr>
              <a:t> moral pada </a:t>
            </a:r>
            <a:r>
              <a:rPr lang="en-ID" sz="1800" b="0" i="0" u="none" strike="noStrike" dirty="0" err="1">
                <a:solidFill>
                  <a:srgbClr val="000000"/>
                </a:solidFill>
                <a:effectLst/>
                <a:latin typeface="Arial" panose="020B0604020202020204" pitchFamily="34" charset="0"/>
              </a:rPr>
              <a:t>usia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dimulai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mengajarkan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kejujuran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tanggung</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jawab</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menanamkan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sikap</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disiplin</a:t>
            </a:r>
            <a:r>
              <a:rPr lang="en-ID" sz="1800" b="0" i="0" u="none" strike="noStrike" dirty="0">
                <a:solidFill>
                  <a:srgbClr val="000000"/>
                </a:solidFill>
                <a:effectLst/>
                <a:latin typeface="Arial" panose="020B0604020202020204" pitchFamily="34" charset="0"/>
              </a:rPr>
              <a:t>. Hal </a:t>
            </a:r>
            <a:r>
              <a:rPr lang="en-ID" sz="1800" b="0" i="0" u="none" strike="noStrike" dirty="0" err="1">
                <a:solidFill>
                  <a:srgbClr val="000000"/>
                </a:solidFill>
                <a:effectLst/>
                <a:latin typeface="Arial" panose="020B0604020202020204" pitchFamily="34" charset="0"/>
              </a:rPr>
              <a:t>ini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bertujuan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untuk</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mencegah</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mereka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dari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tindakan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korupsi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serta</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hal</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buruk</a:t>
            </a:r>
            <a:r>
              <a:rPr lang="en-ID" sz="1800" b="0" i="0" u="none" strike="noStrike" dirty="0">
                <a:solidFill>
                  <a:srgbClr val="000000"/>
                </a:solidFill>
                <a:effectLst/>
                <a:latin typeface="Arial" panose="020B0604020202020204" pitchFamily="34" charset="0"/>
              </a:rPr>
              <a:t> dan </a:t>
            </a:r>
            <a:r>
              <a:rPr lang="en-ID" sz="1800" b="0" i="0" u="none" strike="noStrike" dirty="0" err="1">
                <a:solidFill>
                  <a:srgbClr val="000000"/>
                </a:solidFill>
                <a:effectLst/>
                <a:latin typeface="Arial" panose="020B0604020202020204" pitchFamily="34" charset="0"/>
              </a:rPr>
              <a:t>jahat</a:t>
            </a:r>
            <a:r>
              <a:rPr lang="en-ID" sz="1800" b="0" i="0" u="none" strike="noStrike" dirty="0">
                <a:solidFill>
                  <a:srgbClr val="000000"/>
                </a:solidFill>
                <a:effectLst/>
                <a:latin typeface="Arial" panose="020B0604020202020204" pitchFamily="34" charset="0"/>
              </a:rPr>
              <a:t> yang </a:t>
            </a:r>
            <a:r>
              <a:rPr lang="en-ID" sz="1800" b="0" i="0" u="none" strike="noStrike" dirty="0" err="1">
                <a:solidFill>
                  <a:srgbClr val="000000"/>
                </a:solidFill>
                <a:effectLst/>
                <a:latin typeface="Arial" panose="020B0604020202020204" pitchFamily="34" charset="0"/>
              </a:rPr>
              <a:t>akan</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merusak</a:t>
            </a:r>
            <a:r>
              <a:rPr lang="en-ID" sz="1800" b="0" i="0" u="none" strike="noStrike" dirty="0">
                <a:solidFill>
                  <a:srgbClr val="000000"/>
                </a:solidFill>
                <a:effectLst/>
                <a:latin typeface="Arial" panose="020B0604020202020204" pitchFamily="34" charset="0"/>
              </a:rPr>
              <a:t> moral pada </a:t>
            </a:r>
            <a:r>
              <a:rPr lang="en-ID" sz="1800" b="0" i="0" u="none" strike="noStrike" dirty="0" err="1">
                <a:solidFill>
                  <a:srgbClr val="000000"/>
                </a:solidFill>
                <a:effectLst/>
                <a:latin typeface="Arial" panose="020B0604020202020204" pitchFamily="34" charset="0"/>
              </a:rPr>
              <a:t>generasi</a:t>
            </a:r>
            <a:r>
              <a:rPr lang="en-ID" sz="1800" b="0" i="0" u="none" strike="noStrike" dirty="0">
                <a:solidFill>
                  <a:srgbClr val="000000"/>
                </a:solidFill>
                <a:effectLst/>
                <a:latin typeface="Arial" panose="020B0604020202020204" pitchFamily="34" charset="0"/>
              </a:rPr>
              <a:t> </a:t>
            </a:r>
            <a:r>
              <a:rPr lang="en-ID" sz="1800" b="0" i="0" u="none" strike="noStrike" dirty="0" err="1">
                <a:solidFill>
                  <a:srgbClr val="000000"/>
                </a:solidFill>
                <a:effectLst/>
                <a:latin typeface="Arial" panose="020B0604020202020204" pitchFamily="34" charset="0"/>
              </a:rPr>
              <a:t>selanjutnya</a:t>
            </a:r>
            <a:endParaRPr lang="en-ID" b="0" dirty="0">
              <a:effectLst/>
            </a:endParaRPr>
          </a:p>
          <a:p>
            <a:br>
              <a:rPr lang="en-ID" dirty="0"/>
            </a:br>
            <a:endParaRPr lang="en-ID" dirty="0"/>
          </a:p>
        </p:txBody>
      </p:sp>
      <p:sp>
        <p:nvSpPr>
          <p:cNvPr id="4" name="Slide Number Placeholder 3"/>
          <p:cNvSpPr>
            <a:spLocks noGrp="1"/>
          </p:cNvSpPr>
          <p:nvPr>
            <p:ph type="sldNum" sz="quarter" idx="5"/>
          </p:nvPr>
        </p:nvSpPr>
        <p:spPr/>
        <p:txBody>
          <a:bodyPr/>
          <a:lstStyle/>
          <a:p>
            <a:fld id="{4024FF72-EE37-4330-8C03-734C71E386EA}" type="slidenum">
              <a:rPr lang="en-ID" smtClean="0"/>
              <a:t>10</a:t>
            </a:fld>
            <a:endParaRPr lang="en-ID"/>
          </a:p>
        </p:txBody>
      </p:sp>
    </p:spTree>
    <p:extLst>
      <p:ext uri="{BB962C8B-B14F-4D97-AF65-F5344CB8AC3E}">
        <p14:creationId xmlns:p14="http://schemas.microsoft.com/office/powerpoint/2010/main" val="1715978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video" Target="https://www.youtube.com/watch?v=6oS1pq6IHI4&amp;t=163s" TargetMode="Externa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TextBox 2"/>
          <p:cNvSpPr txBox="1"/>
          <p:nvPr/>
        </p:nvSpPr>
        <p:spPr>
          <a:xfrm>
            <a:off x="2848547" y="3732281"/>
            <a:ext cx="12566922" cy="2181225"/>
          </a:xfrm>
          <a:prstGeom prst="rect">
            <a:avLst/>
          </a:prstGeom>
        </p:spPr>
        <p:txBody>
          <a:bodyPr lIns="0" tIns="0" rIns="0" bIns="0" rtlCol="0" anchor="t">
            <a:spAutoFit/>
          </a:bodyPr>
          <a:lstStyle/>
          <a:p>
            <a:pPr>
              <a:lnSpc>
                <a:spcPts val="17280"/>
              </a:lnSpc>
            </a:pPr>
            <a:r>
              <a:rPr lang="en-US" sz="14400" spc="-1339">
                <a:solidFill>
                  <a:srgbClr val="FFFFFF"/>
                </a:solidFill>
                <a:latin typeface="Open Sauce SemiBold Bold Italics"/>
              </a:rPr>
              <a:t>Money Politics</a:t>
            </a:r>
          </a:p>
        </p:txBody>
      </p:sp>
      <p:sp>
        <p:nvSpPr>
          <p:cNvPr id="3" name="TextBox 3"/>
          <p:cNvSpPr txBox="1"/>
          <p:nvPr/>
        </p:nvSpPr>
        <p:spPr>
          <a:xfrm>
            <a:off x="2848547" y="6079609"/>
            <a:ext cx="9438588" cy="372231"/>
          </a:xfrm>
          <a:prstGeom prst="rect">
            <a:avLst/>
          </a:prstGeom>
        </p:spPr>
        <p:txBody>
          <a:bodyPr lIns="0" tIns="0" rIns="0" bIns="0" rtlCol="0" anchor="t">
            <a:spAutoFit/>
          </a:bodyPr>
          <a:lstStyle/>
          <a:p>
            <a:pPr>
              <a:lnSpc>
                <a:spcPts val="3108"/>
              </a:lnSpc>
              <a:spcBef>
                <a:spcPct val="0"/>
              </a:spcBef>
            </a:pPr>
            <a:r>
              <a:rPr lang="en-US" sz="2941" spc="294">
                <a:solidFill>
                  <a:srgbClr val="FFFFFF"/>
                </a:solidFill>
                <a:latin typeface="Arimo Bold"/>
              </a:rPr>
              <a:t>dan Pengaruhnya pada Pilkada Indonesia</a:t>
            </a:r>
          </a:p>
        </p:txBody>
      </p:sp>
      <p:sp>
        <p:nvSpPr>
          <p:cNvPr id="4" name="TextBox 4"/>
          <p:cNvSpPr txBox="1"/>
          <p:nvPr/>
        </p:nvSpPr>
        <p:spPr>
          <a:xfrm>
            <a:off x="2848547" y="8969468"/>
            <a:ext cx="7455153" cy="288832"/>
          </a:xfrm>
          <a:prstGeom prst="rect">
            <a:avLst/>
          </a:prstGeom>
        </p:spPr>
        <p:txBody>
          <a:bodyPr lIns="0" tIns="0" rIns="0" bIns="0" rtlCol="0" anchor="t">
            <a:spAutoFit/>
          </a:bodyPr>
          <a:lstStyle/>
          <a:p>
            <a:pPr>
              <a:lnSpc>
                <a:spcPts val="2455"/>
              </a:lnSpc>
              <a:spcBef>
                <a:spcPct val="0"/>
              </a:spcBef>
            </a:pPr>
            <a:r>
              <a:rPr lang="en-US" sz="1753" spc="175">
                <a:solidFill>
                  <a:srgbClr val="E6E6E6"/>
                </a:solidFill>
                <a:latin typeface="Open Sauce Light Italics"/>
              </a:rPr>
              <a:t>KELOMPOK 1</a:t>
            </a:r>
          </a:p>
        </p:txBody>
      </p:sp>
      <p:sp>
        <p:nvSpPr>
          <p:cNvPr id="5" name="TextBox 5"/>
          <p:cNvSpPr txBox="1"/>
          <p:nvPr/>
        </p:nvSpPr>
        <p:spPr>
          <a:xfrm>
            <a:off x="2848547" y="3337820"/>
            <a:ext cx="9438588" cy="257175"/>
          </a:xfrm>
          <a:prstGeom prst="rect">
            <a:avLst/>
          </a:prstGeom>
        </p:spPr>
        <p:txBody>
          <a:bodyPr lIns="0" tIns="0" rIns="0" bIns="0" rtlCol="0" anchor="t">
            <a:spAutoFit/>
          </a:bodyPr>
          <a:lstStyle/>
          <a:p>
            <a:pPr>
              <a:lnSpc>
                <a:spcPts val="2099"/>
              </a:lnSpc>
              <a:spcBef>
                <a:spcPct val="0"/>
              </a:spcBef>
            </a:pPr>
            <a:r>
              <a:rPr lang="en-US" sz="1499" spc="149">
                <a:solidFill>
                  <a:srgbClr val="FFFFFF"/>
                </a:solidFill>
                <a:latin typeface="Open Sauce Light"/>
              </a:rPr>
              <a:t>UM162-AV</a:t>
            </a:r>
          </a:p>
        </p:txBody>
      </p:sp>
      <p:sp>
        <p:nvSpPr>
          <p:cNvPr id="6" name="AutoShape 6"/>
          <p:cNvSpPr/>
          <p:nvPr/>
        </p:nvSpPr>
        <p:spPr>
          <a:xfrm>
            <a:off x="1646084" y="-96446"/>
            <a:ext cx="9525" cy="10623253"/>
          </a:xfrm>
          <a:prstGeom prst="rect">
            <a:avLst/>
          </a:prstGeom>
          <a:solidFill>
            <a:srgbClr val="FFFFFF">
              <a:alpha val="29804"/>
            </a:srgbClr>
          </a:solidFill>
        </p:spPr>
      </p:sp>
      <p:grpSp>
        <p:nvGrpSpPr>
          <p:cNvPr id="7" name="Group 7"/>
          <p:cNvGrpSpPr/>
          <p:nvPr/>
        </p:nvGrpSpPr>
        <p:grpSpPr>
          <a:xfrm rot="-5400000">
            <a:off x="-160652" y="5065925"/>
            <a:ext cx="1948417" cy="155149"/>
            <a:chOff x="0" y="0"/>
            <a:chExt cx="1913890" cy="152400"/>
          </a:xfrm>
        </p:grpSpPr>
        <p:sp>
          <p:nvSpPr>
            <p:cNvPr id="8" name="Freeform 8"/>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415560" y="2684150"/>
            <a:ext cx="1150247" cy="91592"/>
            <a:chOff x="0" y="0"/>
            <a:chExt cx="1913890" cy="152400"/>
          </a:xfrm>
        </p:grpSpPr>
        <p:sp>
          <p:nvSpPr>
            <p:cNvPr id="3" name="Freeform 3"/>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pic>
        <p:nvPicPr>
          <p:cNvPr id="4" name="Picture 4"/>
          <p:cNvPicPr>
            <a:picLocks noChangeAspect="1"/>
          </p:cNvPicPr>
          <p:nvPr/>
        </p:nvPicPr>
        <p:blipFill>
          <a:blip r:embed="rId3"/>
          <a:srcRect l="27936" r="32043"/>
          <a:stretch>
            <a:fillRect/>
          </a:stretch>
        </p:blipFill>
        <p:spPr>
          <a:xfrm>
            <a:off x="12343069" y="0"/>
            <a:ext cx="5944931" cy="10287000"/>
          </a:xfrm>
          <a:prstGeom prst="rect">
            <a:avLst/>
          </a:prstGeom>
        </p:spPr>
      </p:pic>
      <p:grpSp>
        <p:nvGrpSpPr>
          <p:cNvPr id="5" name="Group 5"/>
          <p:cNvGrpSpPr/>
          <p:nvPr/>
        </p:nvGrpSpPr>
        <p:grpSpPr>
          <a:xfrm>
            <a:off x="0" y="6043101"/>
            <a:ext cx="12343069" cy="4243899"/>
            <a:chOff x="0" y="0"/>
            <a:chExt cx="4175310" cy="1435591"/>
          </a:xfrm>
        </p:grpSpPr>
        <p:sp>
          <p:nvSpPr>
            <p:cNvPr id="6" name="Freeform 6"/>
            <p:cNvSpPr/>
            <p:nvPr/>
          </p:nvSpPr>
          <p:spPr>
            <a:xfrm>
              <a:off x="0" y="0"/>
              <a:ext cx="4175310" cy="1435591"/>
            </a:xfrm>
            <a:custGeom>
              <a:avLst/>
              <a:gdLst/>
              <a:ahLst/>
              <a:cxnLst/>
              <a:rect l="l" t="t" r="r" b="b"/>
              <a:pathLst>
                <a:path w="4175310" h="1435591">
                  <a:moveTo>
                    <a:pt x="0" y="0"/>
                  </a:moveTo>
                  <a:lnTo>
                    <a:pt x="4175310" y="0"/>
                  </a:lnTo>
                  <a:lnTo>
                    <a:pt x="4175310" y="1435591"/>
                  </a:lnTo>
                  <a:lnTo>
                    <a:pt x="0" y="1435591"/>
                  </a:lnTo>
                  <a:close/>
                </a:path>
              </a:pathLst>
            </a:custGeom>
            <a:solidFill>
              <a:srgbClr val="BF2D00"/>
            </a:solidFill>
          </p:spPr>
        </p:sp>
      </p:grpSp>
      <p:grpSp>
        <p:nvGrpSpPr>
          <p:cNvPr id="7" name="Group 7"/>
          <p:cNvGrpSpPr/>
          <p:nvPr/>
        </p:nvGrpSpPr>
        <p:grpSpPr>
          <a:xfrm>
            <a:off x="1415560" y="6606137"/>
            <a:ext cx="1154924" cy="91965"/>
            <a:chOff x="0" y="0"/>
            <a:chExt cx="1913890" cy="152400"/>
          </a:xfrm>
        </p:grpSpPr>
        <p:sp>
          <p:nvSpPr>
            <p:cNvPr id="8" name="Freeform 8"/>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303030"/>
            </a:solidFill>
          </p:spPr>
        </p:sp>
      </p:grpSp>
      <p:grpSp>
        <p:nvGrpSpPr>
          <p:cNvPr id="9" name="Group 9"/>
          <p:cNvGrpSpPr/>
          <p:nvPr/>
        </p:nvGrpSpPr>
        <p:grpSpPr>
          <a:xfrm>
            <a:off x="6347250" y="2684150"/>
            <a:ext cx="1150247" cy="91592"/>
            <a:chOff x="0" y="0"/>
            <a:chExt cx="1913890" cy="152400"/>
          </a:xfrm>
        </p:grpSpPr>
        <p:sp>
          <p:nvSpPr>
            <p:cNvPr id="10" name="Freeform 10"/>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sp>
        <p:nvSpPr>
          <p:cNvPr id="11" name="AutoShape 11"/>
          <p:cNvSpPr/>
          <p:nvPr/>
        </p:nvSpPr>
        <p:spPr>
          <a:xfrm rot="5400000">
            <a:off x="6158257" y="-4025392"/>
            <a:ext cx="26555" cy="12343069"/>
          </a:xfrm>
          <a:prstGeom prst="rect">
            <a:avLst/>
          </a:prstGeom>
          <a:solidFill>
            <a:srgbClr val="FFFFFF">
              <a:alpha val="29804"/>
            </a:srgbClr>
          </a:solidFill>
        </p:spPr>
      </p:sp>
      <p:sp>
        <p:nvSpPr>
          <p:cNvPr id="12" name="TextBox 12"/>
          <p:cNvSpPr txBox="1"/>
          <p:nvPr/>
        </p:nvSpPr>
        <p:spPr>
          <a:xfrm>
            <a:off x="1415560" y="2882636"/>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01.</a:t>
            </a:r>
          </a:p>
        </p:txBody>
      </p:sp>
      <p:sp>
        <p:nvSpPr>
          <p:cNvPr id="13" name="TextBox 13"/>
          <p:cNvSpPr txBox="1"/>
          <p:nvPr/>
        </p:nvSpPr>
        <p:spPr>
          <a:xfrm>
            <a:off x="1415560" y="6804623"/>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03.</a:t>
            </a:r>
          </a:p>
        </p:txBody>
      </p:sp>
      <p:sp>
        <p:nvSpPr>
          <p:cNvPr id="14" name="TextBox 14"/>
          <p:cNvSpPr txBox="1"/>
          <p:nvPr/>
        </p:nvSpPr>
        <p:spPr>
          <a:xfrm>
            <a:off x="6347250" y="2882636"/>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02.</a:t>
            </a:r>
          </a:p>
        </p:txBody>
      </p:sp>
      <p:sp>
        <p:nvSpPr>
          <p:cNvPr id="15" name="TextBox 15"/>
          <p:cNvSpPr txBox="1"/>
          <p:nvPr/>
        </p:nvSpPr>
        <p:spPr>
          <a:xfrm>
            <a:off x="1415560" y="3491787"/>
            <a:ext cx="4167195" cy="1276350"/>
          </a:xfrm>
          <a:prstGeom prst="rect">
            <a:avLst/>
          </a:prstGeom>
        </p:spPr>
        <p:txBody>
          <a:bodyPr lIns="0" tIns="0" rIns="0" bIns="0" rtlCol="0" anchor="t">
            <a:spAutoFit/>
          </a:bodyPr>
          <a:lstStyle/>
          <a:p>
            <a:pPr>
              <a:lnSpc>
                <a:spcPts val="5040"/>
              </a:lnSpc>
            </a:pPr>
            <a:r>
              <a:rPr lang="en-US" sz="4200">
                <a:solidFill>
                  <a:srgbClr val="FFFFFF"/>
                </a:solidFill>
                <a:latin typeface="Open Sauce SemiBold Bold"/>
              </a:rPr>
              <a:t>Transparansi </a:t>
            </a:r>
          </a:p>
          <a:p>
            <a:pPr>
              <a:lnSpc>
                <a:spcPts val="5040"/>
              </a:lnSpc>
              <a:spcBef>
                <a:spcPct val="0"/>
              </a:spcBef>
            </a:pPr>
            <a:r>
              <a:rPr lang="en-US" sz="4200">
                <a:solidFill>
                  <a:srgbClr val="FFFFFF"/>
                </a:solidFill>
                <a:latin typeface="Open Sauce SemiBold Bold"/>
              </a:rPr>
              <a:t>Data Pilkada</a:t>
            </a:r>
          </a:p>
        </p:txBody>
      </p:sp>
      <p:sp>
        <p:nvSpPr>
          <p:cNvPr id="16" name="TextBox 16"/>
          <p:cNvSpPr txBox="1"/>
          <p:nvPr/>
        </p:nvSpPr>
        <p:spPr>
          <a:xfrm>
            <a:off x="6347250" y="3491787"/>
            <a:ext cx="5742798" cy="1914525"/>
          </a:xfrm>
          <a:prstGeom prst="rect">
            <a:avLst/>
          </a:prstGeom>
        </p:spPr>
        <p:txBody>
          <a:bodyPr lIns="0" tIns="0" rIns="0" bIns="0" rtlCol="0" anchor="t">
            <a:spAutoFit/>
          </a:bodyPr>
          <a:lstStyle/>
          <a:p>
            <a:pPr>
              <a:lnSpc>
                <a:spcPts val="5040"/>
              </a:lnSpc>
              <a:spcBef>
                <a:spcPct val="0"/>
              </a:spcBef>
            </a:pPr>
            <a:r>
              <a:rPr lang="en-US" sz="4200">
                <a:solidFill>
                  <a:srgbClr val="FFFFFF"/>
                </a:solidFill>
                <a:latin typeface="Open Sauce SemiBold Bold"/>
              </a:rPr>
              <a:t>Memperketat Seleksi Kandidat Pilkada</a:t>
            </a:r>
          </a:p>
        </p:txBody>
      </p:sp>
      <p:sp>
        <p:nvSpPr>
          <p:cNvPr id="17" name="TextBox 17"/>
          <p:cNvSpPr txBox="1"/>
          <p:nvPr/>
        </p:nvSpPr>
        <p:spPr>
          <a:xfrm>
            <a:off x="1415560" y="7413773"/>
            <a:ext cx="5747019" cy="1487362"/>
          </a:xfrm>
          <a:prstGeom prst="rect">
            <a:avLst/>
          </a:prstGeom>
        </p:spPr>
        <p:txBody>
          <a:bodyPr lIns="0" tIns="0" rIns="0" bIns="0" rtlCol="0" anchor="t">
            <a:spAutoFit/>
          </a:bodyPr>
          <a:lstStyle/>
          <a:p>
            <a:pPr>
              <a:lnSpc>
                <a:spcPts val="5873"/>
              </a:lnSpc>
              <a:spcBef>
                <a:spcPct val="0"/>
              </a:spcBef>
            </a:pPr>
            <a:r>
              <a:rPr lang="en-US" sz="4894">
                <a:solidFill>
                  <a:srgbClr val="FFFFFF"/>
                </a:solidFill>
                <a:latin typeface="Open Sauce SemiBold Bold"/>
              </a:rPr>
              <a:t>Edukasi Moral sejak dini</a:t>
            </a:r>
          </a:p>
        </p:txBody>
      </p:sp>
      <p:sp>
        <p:nvSpPr>
          <p:cNvPr id="18" name="TextBox 18"/>
          <p:cNvSpPr txBox="1"/>
          <p:nvPr/>
        </p:nvSpPr>
        <p:spPr>
          <a:xfrm>
            <a:off x="1415560" y="1198173"/>
            <a:ext cx="10211566" cy="342900"/>
          </a:xfrm>
          <a:prstGeom prst="rect">
            <a:avLst/>
          </a:prstGeom>
        </p:spPr>
        <p:txBody>
          <a:bodyPr lIns="0" tIns="0" rIns="0" bIns="0" rtlCol="0" anchor="t">
            <a:spAutoFit/>
          </a:bodyPr>
          <a:lstStyle/>
          <a:p>
            <a:pPr>
              <a:lnSpc>
                <a:spcPts val="2722"/>
              </a:lnSpc>
            </a:pPr>
            <a:r>
              <a:rPr lang="en-US" sz="2268">
                <a:solidFill>
                  <a:srgbClr val="E6E6E6"/>
                </a:solidFill>
                <a:latin typeface="Open Sauce SemiBold Italics"/>
              </a:rPr>
              <a:t>Solusi yang dapat diberikan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extBox 2"/>
          <p:cNvSpPr txBox="1"/>
          <p:nvPr/>
        </p:nvSpPr>
        <p:spPr>
          <a:xfrm rot="-5400000">
            <a:off x="339576" y="7494597"/>
            <a:ext cx="2321253" cy="600075"/>
          </a:xfrm>
          <a:prstGeom prst="rect">
            <a:avLst/>
          </a:prstGeom>
        </p:spPr>
        <p:txBody>
          <a:bodyPr lIns="0" tIns="0" rIns="0" bIns="0" rtlCol="0" anchor="t">
            <a:spAutoFit/>
          </a:bodyPr>
          <a:lstStyle/>
          <a:p>
            <a:pPr>
              <a:lnSpc>
                <a:spcPts val="4747"/>
              </a:lnSpc>
            </a:pPr>
            <a:r>
              <a:rPr lang="en-US" sz="3956">
                <a:solidFill>
                  <a:srgbClr val="303030"/>
                </a:solidFill>
                <a:latin typeface="Open Sauce SemiBold Bold"/>
              </a:rPr>
              <a:t>Video</a:t>
            </a:r>
          </a:p>
        </p:txBody>
      </p:sp>
      <p:sp>
        <p:nvSpPr>
          <p:cNvPr id="3" name="AutoShape 3"/>
          <p:cNvSpPr/>
          <p:nvPr/>
        </p:nvSpPr>
        <p:spPr>
          <a:xfrm rot="5400000">
            <a:off x="-1910909" y="5080823"/>
            <a:ext cx="7694142" cy="0"/>
          </a:xfrm>
          <a:prstGeom prst="line">
            <a:avLst/>
          </a:prstGeom>
          <a:ln w="95250" cap="flat">
            <a:solidFill>
              <a:srgbClr val="BF2D00"/>
            </a:solidFill>
            <a:prstDash val="solid"/>
            <a:headEnd type="none" w="sm" len="sm"/>
            <a:tailEnd type="none" w="sm" len="sm"/>
          </a:ln>
        </p:spPr>
      </p:sp>
      <p:grpSp>
        <p:nvGrpSpPr>
          <p:cNvPr id="4" name="Group 4"/>
          <p:cNvGrpSpPr/>
          <p:nvPr/>
        </p:nvGrpSpPr>
        <p:grpSpPr>
          <a:xfrm>
            <a:off x="16535790" y="9784631"/>
            <a:ext cx="486589" cy="502369"/>
            <a:chOff x="0" y="0"/>
            <a:chExt cx="840313" cy="867565"/>
          </a:xfrm>
        </p:grpSpPr>
        <p:sp>
          <p:nvSpPr>
            <p:cNvPr id="5" name="Freeform 5"/>
            <p:cNvSpPr/>
            <p:nvPr/>
          </p:nvSpPr>
          <p:spPr>
            <a:xfrm>
              <a:off x="0" y="0"/>
              <a:ext cx="840313" cy="867565"/>
            </a:xfrm>
            <a:custGeom>
              <a:avLst/>
              <a:gdLst/>
              <a:ahLst/>
              <a:cxnLst/>
              <a:rect l="l" t="t" r="r" b="b"/>
              <a:pathLst>
                <a:path w="840313" h="867565">
                  <a:moveTo>
                    <a:pt x="0" y="0"/>
                  </a:moveTo>
                  <a:lnTo>
                    <a:pt x="840313" y="0"/>
                  </a:lnTo>
                  <a:lnTo>
                    <a:pt x="840313" y="867565"/>
                  </a:lnTo>
                  <a:lnTo>
                    <a:pt x="0" y="867565"/>
                  </a:lnTo>
                  <a:close/>
                </a:path>
              </a:pathLst>
            </a:custGeom>
            <a:solidFill>
              <a:srgbClr val="BF2D00"/>
            </a:solidFill>
          </p:spPr>
        </p:sp>
      </p:grpSp>
      <p:pic>
        <p:nvPicPr>
          <p:cNvPr id="6" name="Picture 6"/>
          <p:cNvPicPr>
            <a:picLocks noChangeAspect="1"/>
          </p:cNvPicPr>
          <p:nvPr>
            <a:videoFile r:link="rId1"/>
          </p:nvPr>
        </p:nvPicPr>
        <p:blipFill>
          <a:blip r:embed="rId4"/>
          <a:stretch>
            <a:fillRect/>
          </a:stretch>
        </p:blipFill>
        <p:spPr>
          <a:xfrm>
            <a:off x="2304762" y="1296429"/>
            <a:ext cx="13678476" cy="769414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TextBox 2"/>
          <p:cNvSpPr txBox="1"/>
          <p:nvPr/>
        </p:nvSpPr>
        <p:spPr>
          <a:xfrm>
            <a:off x="1384074" y="4011644"/>
            <a:ext cx="6942315" cy="1237506"/>
          </a:xfrm>
          <a:prstGeom prst="rect">
            <a:avLst/>
          </a:prstGeom>
        </p:spPr>
        <p:txBody>
          <a:bodyPr lIns="0" tIns="0" rIns="0" bIns="0" rtlCol="0" anchor="t">
            <a:spAutoFit/>
          </a:bodyPr>
          <a:lstStyle/>
          <a:p>
            <a:pPr>
              <a:lnSpc>
                <a:spcPts val="9779"/>
              </a:lnSpc>
            </a:pPr>
            <a:r>
              <a:rPr lang="en-US" sz="8149">
                <a:solidFill>
                  <a:srgbClr val="303030"/>
                </a:solidFill>
                <a:latin typeface="Open Sauce SemiBold Bold"/>
              </a:rPr>
              <a:t>Q&amp;A</a:t>
            </a:r>
            <a:r>
              <a:rPr lang="en-US" sz="8149">
                <a:solidFill>
                  <a:srgbClr val="303030"/>
                </a:solidFill>
                <a:latin typeface="Open Sauce SemiBold"/>
              </a:rPr>
              <a:t> Session</a:t>
            </a:r>
          </a:p>
        </p:txBody>
      </p:sp>
      <p:sp>
        <p:nvSpPr>
          <p:cNvPr id="3" name="TextBox 3"/>
          <p:cNvSpPr txBox="1"/>
          <p:nvPr/>
        </p:nvSpPr>
        <p:spPr>
          <a:xfrm>
            <a:off x="1384074" y="5347346"/>
            <a:ext cx="9382745" cy="439447"/>
          </a:xfrm>
          <a:prstGeom prst="rect">
            <a:avLst/>
          </a:prstGeom>
        </p:spPr>
        <p:txBody>
          <a:bodyPr lIns="0" tIns="0" rIns="0" bIns="0" rtlCol="0" anchor="t">
            <a:spAutoFit/>
          </a:bodyPr>
          <a:lstStyle/>
          <a:p>
            <a:pPr marL="0" lvl="0" indent="0" algn="l">
              <a:lnSpc>
                <a:spcPts val="3603"/>
              </a:lnSpc>
              <a:spcBef>
                <a:spcPct val="0"/>
              </a:spcBef>
            </a:pPr>
            <a:r>
              <a:rPr lang="en-US" sz="2573">
                <a:solidFill>
                  <a:srgbClr val="303030"/>
                </a:solidFill>
                <a:latin typeface="Open Sauce Light"/>
              </a:rPr>
              <a:t>Silahkan sampaikan pertanyaan anda kepada kami!</a:t>
            </a:r>
          </a:p>
        </p:txBody>
      </p:sp>
      <p:grpSp>
        <p:nvGrpSpPr>
          <p:cNvPr id="4" name="Group 4"/>
          <p:cNvGrpSpPr/>
          <p:nvPr/>
        </p:nvGrpSpPr>
        <p:grpSpPr>
          <a:xfrm>
            <a:off x="16535790" y="0"/>
            <a:ext cx="486589" cy="10287000"/>
            <a:chOff x="0" y="0"/>
            <a:chExt cx="840313" cy="17765111"/>
          </a:xfrm>
        </p:grpSpPr>
        <p:sp>
          <p:nvSpPr>
            <p:cNvPr id="5" name="Freeform 5"/>
            <p:cNvSpPr/>
            <p:nvPr/>
          </p:nvSpPr>
          <p:spPr>
            <a:xfrm>
              <a:off x="0" y="0"/>
              <a:ext cx="840313" cy="17765111"/>
            </a:xfrm>
            <a:custGeom>
              <a:avLst/>
              <a:gdLst/>
              <a:ahLst/>
              <a:cxnLst/>
              <a:rect l="l" t="t" r="r" b="b"/>
              <a:pathLst>
                <a:path w="840313" h="17765111">
                  <a:moveTo>
                    <a:pt x="0" y="0"/>
                  </a:moveTo>
                  <a:lnTo>
                    <a:pt x="840313" y="0"/>
                  </a:lnTo>
                  <a:lnTo>
                    <a:pt x="840313" y="17765111"/>
                  </a:lnTo>
                  <a:lnTo>
                    <a:pt x="0" y="17765111"/>
                  </a:lnTo>
                  <a:close/>
                </a:path>
              </a:pathLst>
            </a:custGeom>
            <a:solidFill>
              <a:srgbClr val="BF2D00"/>
            </a:solidFill>
          </p:spPr>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r="4849" b="7031"/>
          <a:stretch>
            <a:fillRect/>
          </a:stretch>
        </p:blipFill>
        <p:spPr>
          <a:xfrm>
            <a:off x="8752253" y="1519920"/>
            <a:ext cx="7340437" cy="7172102"/>
          </a:xfrm>
          <a:prstGeom prst="rect">
            <a:avLst/>
          </a:prstGeom>
        </p:spPr>
      </p:pic>
      <p:grpSp>
        <p:nvGrpSpPr>
          <p:cNvPr id="3" name="Group 3"/>
          <p:cNvGrpSpPr/>
          <p:nvPr/>
        </p:nvGrpSpPr>
        <p:grpSpPr>
          <a:xfrm>
            <a:off x="14144272" y="1519920"/>
            <a:ext cx="1948417" cy="155149"/>
            <a:chOff x="0" y="0"/>
            <a:chExt cx="1913890" cy="152400"/>
          </a:xfrm>
        </p:grpSpPr>
        <p:sp>
          <p:nvSpPr>
            <p:cNvPr id="4" name="Freeform 4"/>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grpSp>
        <p:nvGrpSpPr>
          <p:cNvPr id="5" name="Group 5"/>
          <p:cNvGrpSpPr/>
          <p:nvPr/>
        </p:nvGrpSpPr>
        <p:grpSpPr>
          <a:xfrm>
            <a:off x="16535790" y="0"/>
            <a:ext cx="486589" cy="668068"/>
            <a:chOff x="0" y="0"/>
            <a:chExt cx="840313" cy="1153719"/>
          </a:xfrm>
        </p:grpSpPr>
        <p:sp>
          <p:nvSpPr>
            <p:cNvPr id="6" name="Freeform 6"/>
            <p:cNvSpPr/>
            <p:nvPr/>
          </p:nvSpPr>
          <p:spPr>
            <a:xfrm>
              <a:off x="0" y="0"/>
              <a:ext cx="840313" cy="1153719"/>
            </a:xfrm>
            <a:custGeom>
              <a:avLst/>
              <a:gdLst/>
              <a:ahLst/>
              <a:cxnLst/>
              <a:rect l="l" t="t" r="r" b="b"/>
              <a:pathLst>
                <a:path w="840313" h="1153719">
                  <a:moveTo>
                    <a:pt x="0" y="0"/>
                  </a:moveTo>
                  <a:lnTo>
                    <a:pt x="840313" y="0"/>
                  </a:lnTo>
                  <a:lnTo>
                    <a:pt x="840313" y="1153719"/>
                  </a:lnTo>
                  <a:lnTo>
                    <a:pt x="0" y="1153719"/>
                  </a:lnTo>
                  <a:close/>
                </a:path>
              </a:pathLst>
            </a:custGeom>
            <a:solidFill>
              <a:srgbClr val="BF2D00"/>
            </a:solidFill>
          </p:spPr>
        </p:sp>
      </p:grpSp>
      <p:sp>
        <p:nvSpPr>
          <p:cNvPr id="7" name="AutoShape 7"/>
          <p:cNvSpPr/>
          <p:nvPr/>
        </p:nvSpPr>
        <p:spPr>
          <a:xfrm rot="-10800000">
            <a:off x="1514098" y="3372683"/>
            <a:ext cx="4335134" cy="0"/>
          </a:xfrm>
          <a:prstGeom prst="line">
            <a:avLst/>
          </a:prstGeom>
          <a:ln w="57150" cap="flat">
            <a:solidFill>
              <a:srgbClr val="BF2D00"/>
            </a:solidFill>
            <a:prstDash val="solid"/>
            <a:headEnd type="none" w="sm" len="sm"/>
            <a:tailEnd type="none" w="sm" len="sm"/>
          </a:ln>
        </p:spPr>
      </p:sp>
      <p:sp>
        <p:nvSpPr>
          <p:cNvPr id="8" name="TextBox 8"/>
          <p:cNvSpPr txBox="1"/>
          <p:nvPr/>
        </p:nvSpPr>
        <p:spPr>
          <a:xfrm>
            <a:off x="1514098" y="2950939"/>
            <a:ext cx="4335134" cy="340618"/>
          </a:xfrm>
          <a:prstGeom prst="rect">
            <a:avLst/>
          </a:prstGeom>
        </p:spPr>
        <p:txBody>
          <a:bodyPr lIns="0" tIns="0" rIns="0" bIns="0" rtlCol="0" anchor="t">
            <a:spAutoFit/>
          </a:bodyPr>
          <a:lstStyle/>
          <a:p>
            <a:pPr>
              <a:lnSpc>
                <a:spcPts val="2879"/>
              </a:lnSpc>
            </a:pPr>
            <a:r>
              <a:rPr lang="en-US" sz="2400" spc="240">
                <a:solidFill>
                  <a:srgbClr val="303030"/>
                </a:solidFill>
                <a:latin typeface="Open Sauce SemiBold"/>
              </a:rPr>
              <a:t>CATATAN KRITIS DOSEN</a:t>
            </a:r>
          </a:p>
        </p:txBody>
      </p:sp>
      <p:sp>
        <p:nvSpPr>
          <p:cNvPr id="9" name="TextBox 9"/>
          <p:cNvSpPr txBox="1"/>
          <p:nvPr/>
        </p:nvSpPr>
        <p:spPr>
          <a:xfrm>
            <a:off x="1514098" y="4340101"/>
            <a:ext cx="7238155" cy="1714500"/>
          </a:xfrm>
          <a:prstGeom prst="rect">
            <a:avLst/>
          </a:prstGeom>
        </p:spPr>
        <p:txBody>
          <a:bodyPr lIns="0" tIns="0" rIns="0" bIns="0" rtlCol="0" anchor="t">
            <a:spAutoFit/>
          </a:bodyPr>
          <a:lstStyle/>
          <a:p>
            <a:pPr>
              <a:lnSpc>
                <a:spcPts val="6764"/>
              </a:lnSpc>
            </a:pPr>
            <a:r>
              <a:rPr lang="en-US" sz="5637">
                <a:solidFill>
                  <a:srgbClr val="303030"/>
                </a:solidFill>
                <a:latin typeface="Open Sauce SemiBold Bold"/>
              </a:rPr>
              <a:t>Bpk. David Tobing, S.TP., M.Hum.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TextBox 2"/>
          <p:cNvSpPr txBox="1"/>
          <p:nvPr/>
        </p:nvSpPr>
        <p:spPr>
          <a:xfrm>
            <a:off x="1989570" y="3062081"/>
            <a:ext cx="5664062" cy="1143000"/>
          </a:xfrm>
          <a:prstGeom prst="rect">
            <a:avLst/>
          </a:prstGeom>
        </p:spPr>
        <p:txBody>
          <a:bodyPr lIns="0" tIns="0" rIns="0" bIns="0" rtlCol="0" anchor="t">
            <a:spAutoFit/>
          </a:bodyPr>
          <a:lstStyle/>
          <a:p>
            <a:pPr>
              <a:lnSpc>
                <a:spcPts val="9058"/>
              </a:lnSpc>
            </a:pPr>
            <a:r>
              <a:rPr lang="en-US" sz="7548">
                <a:solidFill>
                  <a:srgbClr val="E8E8E8"/>
                </a:solidFill>
                <a:latin typeface="Open Sauce SemiBold"/>
              </a:rPr>
              <a:t>Kesimpulan</a:t>
            </a:r>
          </a:p>
        </p:txBody>
      </p:sp>
      <p:sp>
        <p:nvSpPr>
          <p:cNvPr id="3" name="TextBox 3"/>
          <p:cNvSpPr txBox="1"/>
          <p:nvPr/>
        </p:nvSpPr>
        <p:spPr>
          <a:xfrm>
            <a:off x="1989570" y="5095875"/>
            <a:ext cx="6527894" cy="1305101"/>
          </a:xfrm>
          <a:prstGeom prst="rect">
            <a:avLst/>
          </a:prstGeom>
        </p:spPr>
        <p:txBody>
          <a:bodyPr lIns="0" tIns="0" rIns="0" bIns="0" rtlCol="0" anchor="t">
            <a:spAutoFit/>
          </a:bodyPr>
          <a:lstStyle/>
          <a:p>
            <a:pPr marL="0" lvl="0" indent="0">
              <a:lnSpc>
                <a:spcPts val="3499"/>
              </a:lnSpc>
              <a:spcBef>
                <a:spcPct val="0"/>
              </a:spcBef>
            </a:pPr>
            <a:r>
              <a:rPr lang="en-US" sz="2400" dirty="0" err="1">
                <a:solidFill>
                  <a:srgbClr val="E6E6E6"/>
                </a:solidFill>
                <a:latin typeface="Open Sauce SemiBold Bold"/>
              </a:rPr>
              <a:t>Politik</a:t>
            </a:r>
            <a:r>
              <a:rPr lang="en-US" sz="2400" dirty="0">
                <a:solidFill>
                  <a:srgbClr val="E6E6E6"/>
                </a:solidFill>
                <a:latin typeface="Open Sauce SemiBold Bold"/>
              </a:rPr>
              <a:t> U</a:t>
            </a:r>
            <a:r>
              <a:rPr lang="en-US" sz="2400" u="none" dirty="0">
                <a:solidFill>
                  <a:srgbClr val="E6E6E6"/>
                </a:solidFill>
                <a:latin typeface="Open Sauce SemiBold Bold"/>
              </a:rPr>
              <a:t>ang </a:t>
            </a:r>
            <a:r>
              <a:rPr lang="en-US" sz="2400" u="none" dirty="0" err="1">
                <a:solidFill>
                  <a:srgbClr val="E6E6E6"/>
                </a:solidFill>
                <a:latin typeface="Open Sauce SemiBold"/>
              </a:rPr>
              <a:t>adalah</a:t>
            </a:r>
            <a:r>
              <a:rPr lang="en-US" sz="2400" u="none" dirty="0">
                <a:solidFill>
                  <a:srgbClr val="E6E6E6"/>
                </a:solidFill>
                <a:latin typeface="Open Sauce SemiBold"/>
              </a:rPr>
              <a:t> </a:t>
            </a:r>
            <a:r>
              <a:rPr lang="en-US" sz="2400" u="none" dirty="0" err="1">
                <a:solidFill>
                  <a:srgbClr val="E6E6E6"/>
                </a:solidFill>
                <a:latin typeface="Open Sauce SemiBold"/>
              </a:rPr>
              <a:t>tindakan</a:t>
            </a:r>
            <a:r>
              <a:rPr lang="en-US" sz="2400" u="none" dirty="0">
                <a:solidFill>
                  <a:srgbClr val="E6E6E6"/>
                </a:solidFill>
                <a:latin typeface="Open Sauce SemiBold"/>
              </a:rPr>
              <a:t> </a:t>
            </a:r>
            <a:r>
              <a:rPr lang="en-US" sz="2400" u="none" dirty="0" err="1">
                <a:solidFill>
                  <a:srgbClr val="E6E6E6"/>
                </a:solidFill>
                <a:latin typeface="Open Sauce SemiBold"/>
              </a:rPr>
              <a:t>menyimpang</a:t>
            </a:r>
            <a:r>
              <a:rPr lang="en-US" sz="2400" u="none" dirty="0">
                <a:solidFill>
                  <a:srgbClr val="E6E6E6"/>
                </a:solidFill>
                <a:latin typeface="Open Sauce SemiBold"/>
              </a:rPr>
              <a:t> </a:t>
            </a:r>
            <a:r>
              <a:rPr lang="en-US" sz="2400" u="none" dirty="0" err="1">
                <a:solidFill>
                  <a:srgbClr val="E6E6E6"/>
                </a:solidFill>
                <a:latin typeface="Open Sauce SemiBold"/>
              </a:rPr>
              <a:t>dari</a:t>
            </a:r>
            <a:r>
              <a:rPr lang="en-US" sz="2400" u="none" dirty="0">
                <a:solidFill>
                  <a:srgbClr val="E6E6E6"/>
                </a:solidFill>
                <a:latin typeface="Open Sauce SemiBold"/>
              </a:rPr>
              <a:t> </a:t>
            </a:r>
            <a:r>
              <a:rPr lang="en-US" sz="2400" u="none" dirty="0" err="1">
                <a:solidFill>
                  <a:srgbClr val="E6E6E6"/>
                </a:solidFill>
                <a:latin typeface="Open Sauce SemiBold"/>
              </a:rPr>
              <a:t>kampanye</a:t>
            </a:r>
            <a:r>
              <a:rPr lang="en-US" sz="2400" u="none" dirty="0">
                <a:solidFill>
                  <a:srgbClr val="E6E6E6"/>
                </a:solidFill>
                <a:latin typeface="Open Sauce SemiBold"/>
              </a:rPr>
              <a:t> </a:t>
            </a:r>
            <a:r>
              <a:rPr lang="en-US" sz="2400" u="none" dirty="0" err="1">
                <a:solidFill>
                  <a:srgbClr val="E6E6E6"/>
                </a:solidFill>
                <a:latin typeface="Open Sauce SemiBold"/>
              </a:rPr>
              <a:t>pemilu</a:t>
            </a:r>
            <a:r>
              <a:rPr lang="en-US" sz="2400" u="none" dirty="0">
                <a:solidFill>
                  <a:srgbClr val="E6E6E6"/>
                </a:solidFill>
                <a:latin typeface="Open Sauce SemiBold"/>
              </a:rPr>
              <a:t> </a:t>
            </a:r>
            <a:r>
              <a:rPr lang="en-US" sz="2400" u="none" dirty="0" err="1">
                <a:solidFill>
                  <a:srgbClr val="E6E6E6"/>
                </a:solidFill>
                <a:latin typeface="Open Sauce SemiBold"/>
              </a:rPr>
              <a:t>berupa</a:t>
            </a:r>
            <a:r>
              <a:rPr lang="en-US" sz="2400" u="none" dirty="0">
                <a:solidFill>
                  <a:srgbClr val="E6E6E6"/>
                </a:solidFill>
                <a:latin typeface="Open Sauce SemiBold"/>
              </a:rPr>
              <a:t> </a:t>
            </a:r>
            <a:r>
              <a:rPr lang="en-US" sz="2400" u="none" dirty="0" err="1">
                <a:solidFill>
                  <a:srgbClr val="E6E6E6"/>
                </a:solidFill>
                <a:latin typeface="Open Sauce SemiBold"/>
              </a:rPr>
              <a:t>pemberian</a:t>
            </a:r>
            <a:r>
              <a:rPr lang="en-US" sz="2400" u="none" dirty="0">
                <a:solidFill>
                  <a:srgbClr val="E6E6E6"/>
                </a:solidFill>
                <a:latin typeface="Open Sauce SemiBold"/>
              </a:rPr>
              <a:t> uang </a:t>
            </a:r>
            <a:r>
              <a:rPr lang="en-US" sz="2400" u="none" dirty="0" err="1">
                <a:solidFill>
                  <a:srgbClr val="E6E6E6"/>
                </a:solidFill>
                <a:latin typeface="Open Sauce SemiBold"/>
              </a:rPr>
              <a:t>untuk</a:t>
            </a:r>
            <a:r>
              <a:rPr lang="en-US" sz="2400" u="none" dirty="0">
                <a:solidFill>
                  <a:srgbClr val="E6E6E6"/>
                </a:solidFill>
                <a:latin typeface="Open Sauce SemiBold"/>
              </a:rPr>
              <a:t> </a:t>
            </a:r>
            <a:r>
              <a:rPr lang="en-US" sz="2400" u="none" dirty="0" err="1">
                <a:solidFill>
                  <a:srgbClr val="E6E6E6"/>
                </a:solidFill>
                <a:latin typeface="Open Sauce SemiBold"/>
              </a:rPr>
              <a:t>mengikuti</a:t>
            </a:r>
            <a:r>
              <a:rPr lang="en-US" sz="2400" u="none" dirty="0">
                <a:solidFill>
                  <a:srgbClr val="E6E6E6"/>
                </a:solidFill>
                <a:latin typeface="Open Sauce SemiBold"/>
              </a:rPr>
              <a:t> </a:t>
            </a:r>
            <a:r>
              <a:rPr lang="en-US" sz="2400" u="none" dirty="0" err="1">
                <a:solidFill>
                  <a:srgbClr val="E6E6E6"/>
                </a:solidFill>
                <a:latin typeface="Open Sauce SemiBold"/>
              </a:rPr>
              <a:t>kehendak</a:t>
            </a:r>
            <a:r>
              <a:rPr lang="en-US" sz="2400" u="none" dirty="0">
                <a:solidFill>
                  <a:srgbClr val="E6E6E6"/>
                </a:solidFill>
                <a:latin typeface="Open Sauce SemiBold"/>
              </a:rPr>
              <a:t> </a:t>
            </a:r>
            <a:r>
              <a:rPr lang="en-US" sz="2400" u="none" dirty="0" err="1">
                <a:solidFill>
                  <a:srgbClr val="E6E6E6"/>
                </a:solidFill>
                <a:latin typeface="Open Sauce SemiBold"/>
              </a:rPr>
              <a:t>rakyat</a:t>
            </a:r>
            <a:r>
              <a:rPr lang="en-US" sz="2400" u="none" dirty="0">
                <a:solidFill>
                  <a:srgbClr val="E6E6E6"/>
                </a:solidFill>
                <a:latin typeface="Open Sauce SemiBold"/>
              </a:rPr>
              <a:t>.</a:t>
            </a:r>
          </a:p>
        </p:txBody>
      </p:sp>
      <p:sp>
        <p:nvSpPr>
          <p:cNvPr id="4" name="TextBox 4"/>
          <p:cNvSpPr txBox="1"/>
          <p:nvPr/>
        </p:nvSpPr>
        <p:spPr>
          <a:xfrm>
            <a:off x="9459542" y="5050043"/>
            <a:ext cx="6771045" cy="1753942"/>
          </a:xfrm>
          <a:prstGeom prst="rect">
            <a:avLst/>
          </a:prstGeom>
        </p:spPr>
        <p:txBody>
          <a:bodyPr lIns="0" tIns="0" rIns="0" bIns="0" rtlCol="0" anchor="t">
            <a:spAutoFit/>
          </a:bodyPr>
          <a:lstStyle/>
          <a:p>
            <a:pPr marL="0" lvl="0" indent="0">
              <a:lnSpc>
                <a:spcPts val="3499"/>
              </a:lnSpc>
              <a:spcBef>
                <a:spcPct val="0"/>
              </a:spcBef>
            </a:pPr>
            <a:r>
              <a:rPr lang="en-US" sz="2400" dirty="0" err="1">
                <a:solidFill>
                  <a:srgbClr val="E6E6E6"/>
                </a:solidFill>
                <a:latin typeface="Open Sauce SemiBold Bold"/>
              </a:rPr>
              <a:t>Politik</a:t>
            </a:r>
            <a:r>
              <a:rPr lang="en-US" sz="2400" dirty="0">
                <a:solidFill>
                  <a:srgbClr val="E6E6E6"/>
                </a:solidFill>
                <a:latin typeface="Open Sauce SemiBold Bold"/>
              </a:rPr>
              <a:t> u</a:t>
            </a:r>
            <a:r>
              <a:rPr lang="en-US" sz="2400" u="none" dirty="0">
                <a:solidFill>
                  <a:srgbClr val="E6E6E6"/>
                </a:solidFill>
                <a:latin typeface="Open Sauce SemiBold Bold"/>
              </a:rPr>
              <a:t>ang </a:t>
            </a:r>
            <a:r>
              <a:rPr lang="en-US" sz="2400" u="none" dirty="0" err="1">
                <a:solidFill>
                  <a:srgbClr val="E6E6E6"/>
                </a:solidFill>
                <a:latin typeface="Open Sauce SemiBold"/>
              </a:rPr>
              <a:t>dapat</a:t>
            </a:r>
            <a:r>
              <a:rPr lang="en-US" sz="2400" u="none" dirty="0">
                <a:solidFill>
                  <a:srgbClr val="E6E6E6"/>
                </a:solidFill>
                <a:latin typeface="Open Sauce SemiBold"/>
              </a:rPr>
              <a:t> </a:t>
            </a:r>
            <a:r>
              <a:rPr lang="en-US" sz="2400" u="none" dirty="0" err="1">
                <a:solidFill>
                  <a:srgbClr val="E6E6E6"/>
                </a:solidFill>
                <a:latin typeface="Open Sauce SemiBold"/>
              </a:rPr>
              <a:t>menghancurkan</a:t>
            </a:r>
            <a:r>
              <a:rPr lang="en-US" sz="2400" u="none" dirty="0">
                <a:solidFill>
                  <a:srgbClr val="E6E6E6"/>
                </a:solidFill>
                <a:latin typeface="Open Sauce SemiBold"/>
              </a:rPr>
              <a:t> </a:t>
            </a:r>
            <a:r>
              <a:rPr lang="en-US" sz="2400" u="none" dirty="0" err="1">
                <a:solidFill>
                  <a:srgbClr val="E6E6E6"/>
                </a:solidFill>
                <a:latin typeface="Open Sauce SemiBold"/>
              </a:rPr>
              <a:t>struktur</a:t>
            </a:r>
            <a:r>
              <a:rPr lang="en-US" sz="2400" u="none" dirty="0">
                <a:solidFill>
                  <a:srgbClr val="E6E6E6"/>
                </a:solidFill>
                <a:latin typeface="Open Sauce SemiBold"/>
              </a:rPr>
              <a:t> </a:t>
            </a:r>
            <a:r>
              <a:rPr lang="en-US" sz="2400" u="none" dirty="0" err="1">
                <a:solidFill>
                  <a:srgbClr val="E6E6E6"/>
                </a:solidFill>
                <a:latin typeface="Open Sauce SemiBold"/>
              </a:rPr>
              <a:t>politik</a:t>
            </a:r>
            <a:r>
              <a:rPr lang="en-US" sz="2400" u="none" dirty="0">
                <a:solidFill>
                  <a:srgbClr val="E6E6E6"/>
                </a:solidFill>
                <a:latin typeface="Open Sauce SemiBold"/>
              </a:rPr>
              <a:t> yang </a:t>
            </a:r>
            <a:r>
              <a:rPr lang="en-US" sz="2400" u="none" dirty="0" err="1">
                <a:solidFill>
                  <a:srgbClr val="E6E6E6"/>
                </a:solidFill>
                <a:latin typeface="Open Sauce SemiBold"/>
              </a:rPr>
              <a:t>jujur</a:t>
            </a:r>
            <a:r>
              <a:rPr lang="en-US" sz="2400" u="none" dirty="0">
                <a:solidFill>
                  <a:srgbClr val="E6E6E6"/>
                </a:solidFill>
                <a:latin typeface="Open Sauce SemiBold"/>
              </a:rPr>
              <a:t> ​​dan </a:t>
            </a:r>
            <a:r>
              <a:rPr lang="en-US" sz="2400" u="none" dirty="0" err="1">
                <a:solidFill>
                  <a:srgbClr val="E6E6E6"/>
                </a:solidFill>
                <a:latin typeface="Open Sauce SemiBold"/>
              </a:rPr>
              <a:t>sehat</a:t>
            </a:r>
            <a:r>
              <a:rPr lang="en-US" sz="2400" u="none" dirty="0">
                <a:solidFill>
                  <a:srgbClr val="E6E6E6"/>
                </a:solidFill>
                <a:latin typeface="Open Sauce SemiBold"/>
              </a:rPr>
              <a:t> yang </a:t>
            </a:r>
            <a:r>
              <a:rPr lang="en-US" sz="2400" u="none" dirty="0" err="1">
                <a:solidFill>
                  <a:srgbClr val="E6E6E6"/>
                </a:solidFill>
                <a:latin typeface="Open Sauce SemiBold"/>
              </a:rPr>
              <a:t>menjadi</a:t>
            </a:r>
            <a:r>
              <a:rPr lang="en-US" sz="2400" u="none" dirty="0">
                <a:solidFill>
                  <a:srgbClr val="E6E6E6"/>
                </a:solidFill>
                <a:latin typeface="Open Sauce SemiBold"/>
              </a:rPr>
              <a:t> pilar </a:t>
            </a:r>
            <a:r>
              <a:rPr lang="en-US" sz="2400" u="none" dirty="0" err="1">
                <a:solidFill>
                  <a:srgbClr val="E6E6E6"/>
                </a:solidFill>
                <a:latin typeface="Open Sauce SemiBold"/>
              </a:rPr>
              <a:t>dalam</a:t>
            </a:r>
            <a:r>
              <a:rPr lang="en-US" sz="2400" u="none" dirty="0">
                <a:solidFill>
                  <a:srgbClr val="E6E6E6"/>
                </a:solidFill>
                <a:latin typeface="Open Sauce SemiBold"/>
              </a:rPr>
              <a:t> </a:t>
            </a:r>
            <a:r>
              <a:rPr lang="en-US" sz="2400" u="none" dirty="0" err="1">
                <a:solidFill>
                  <a:srgbClr val="E6E6E6"/>
                </a:solidFill>
                <a:latin typeface="Open Sauce SemiBold"/>
              </a:rPr>
              <a:t>memilih</a:t>
            </a:r>
            <a:r>
              <a:rPr lang="en-US" sz="2400" u="none" dirty="0">
                <a:solidFill>
                  <a:srgbClr val="E6E6E6"/>
                </a:solidFill>
                <a:latin typeface="Open Sauce SemiBold"/>
              </a:rPr>
              <a:t> </a:t>
            </a:r>
            <a:r>
              <a:rPr lang="en-US" sz="2400" u="none" dirty="0" err="1">
                <a:solidFill>
                  <a:srgbClr val="E6E6E6"/>
                </a:solidFill>
                <a:latin typeface="Open Sauce SemiBold"/>
              </a:rPr>
              <a:t>pemimpin</a:t>
            </a:r>
            <a:r>
              <a:rPr lang="en-US" sz="2400" u="none" dirty="0">
                <a:solidFill>
                  <a:srgbClr val="E6E6E6"/>
                </a:solidFill>
                <a:latin typeface="Open Sauce SemiBold"/>
              </a:rPr>
              <a:t> yang </a:t>
            </a:r>
            <a:r>
              <a:rPr lang="en-US" sz="2400" u="none" dirty="0" err="1">
                <a:solidFill>
                  <a:srgbClr val="E6E6E6"/>
                </a:solidFill>
                <a:latin typeface="Open Sauce SemiBold"/>
              </a:rPr>
              <a:t>memiliki</a:t>
            </a:r>
            <a:r>
              <a:rPr lang="en-US" sz="2400" u="none" dirty="0">
                <a:solidFill>
                  <a:srgbClr val="E6E6E6"/>
                </a:solidFill>
                <a:latin typeface="Open Sauce SemiBold"/>
              </a:rPr>
              <a:t> </a:t>
            </a:r>
            <a:r>
              <a:rPr lang="en-US" sz="2400" u="none" dirty="0" err="1">
                <a:solidFill>
                  <a:srgbClr val="E6E6E6"/>
                </a:solidFill>
                <a:latin typeface="Open Sauce SemiBold"/>
              </a:rPr>
              <a:t>keterampilan</a:t>
            </a:r>
            <a:r>
              <a:rPr lang="en-US" sz="2400" u="none" dirty="0">
                <a:solidFill>
                  <a:srgbClr val="E6E6E6"/>
                </a:solidFill>
                <a:latin typeface="Open Sauce SemiBold"/>
              </a:rPr>
              <a:t> dan </a:t>
            </a:r>
            <a:r>
              <a:rPr lang="en-US" sz="2400" u="none" dirty="0" err="1">
                <a:solidFill>
                  <a:srgbClr val="E6E6E6"/>
                </a:solidFill>
                <a:latin typeface="Open Sauce SemiBold"/>
              </a:rPr>
              <a:t>kemampuan</a:t>
            </a:r>
            <a:endParaRPr lang="en-US" sz="2400" u="none" dirty="0">
              <a:solidFill>
                <a:srgbClr val="E6E6E6"/>
              </a:solidFill>
              <a:latin typeface="Open Sauce SemiBold"/>
            </a:endParaRPr>
          </a:p>
        </p:txBody>
      </p:sp>
      <p:sp>
        <p:nvSpPr>
          <p:cNvPr id="5" name="AutoShape 5"/>
          <p:cNvSpPr/>
          <p:nvPr/>
        </p:nvSpPr>
        <p:spPr>
          <a:xfrm rot="-10800000">
            <a:off x="1989570" y="4418272"/>
            <a:ext cx="16592041" cy="0"/>
          </a:xfrm>
          <a:prstGeom prst="line">
            <a:avLst/>
          </a:prstGeom>
          <a:ln w="95250" cap="flat">
            <a:solidFill>
              <a:srgbClr val="BF2D00"/>
            </a:solidFill>
            <a:prstDash val="solid"/>
            <a:headEnd type="none" w="sm" len="sm"/>
            <a:tailEnd type="none" w="sm" len="sm"/>
          </a:ln>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868381"/>
            <a:chOff x="0" y="0"/>
            <a:chExt cx="31582419" cy="6680491"/>
          </a:xfrm>
        </p:grpSpPr>
        <p:sp>
          <p:nvSpPr>
            <p:cNvPr id="3" name="Freeform 3"/>
            <p:cNvSpPr/>
            <p:nvPr/>
          </p:nvSpPr>
          <p:spPr>
            <a:xfrm>
              <a:off x="0" y="0"/>
              <a:ext cx="31582420" cy="6680491"/>
            </a:xfrm>
            <a:custGeom>
              <a:avLst/>
              <a:gdLst/>
              <a:ahLst/>
              <a:cxnLst/>
              <a:rect l="l" t="t" r="r" b="b"/>
              <a:pathLst>
                <a:path w="31582420" h="6680491">
                  <a:moveTo>
                    <a:pt x="0" y="0"/>
                  </a:moveTo>
                  <a:lnTo>
                    <a:pt x="31582420" y="0"/>
                  </a:lnTo>
                  <a:lnTo>
                    <a:pt x="31582420" y="6680491"/>
                  </a:lnTo>
                  <a:lnTo>
                    <a:pt x="0" y="6680491"/>
                  </a:lnTo>
                  <a:close/>
                </a:path>
              </a:pathLst>
            </a:custGeom>
            <a:solidFill>
              <a:srgbClr val="BF2D00"/>
            </a:solidFill>
          </p:spPr>
        </p:sp>
      </p:grpSp>
      <p:sp>
        <p:nvSpPr>
          <p:cNvPr id="4" name="TextBox 4"/>
          <p:cNvSpPr txBox="1"/>
          <p:nvPr/>
        </p:nvSpPr>
        <p:spPr>
          <a:xfrm>
            <a:off x="1766697" y="2162959"/>
            <a:ext cx="6880982" cy="1171575"/>
          </a:xfrm>
          <a:prstGeom prst="rect">
            <a:avLst/>
          </a:prstGeom>
        </p:spPr>
        <p:txBody>
          <a:bodyPr lIns="0" tIns="0" rIns="0" bIns="0" rtlCol="0" anchor="t">
            <a:spAutoFit/>
          </a:bodyPr>
          <a:lstStyle/>
          <a:p>
            <a:pPr>
              <a:lnSpc>
                <a:spcPts val="9360"/>
              </a:lnSpc>
            </a:pPr>
            <a:r>
              <a:rPr lang="en-US" sz="7800">
                <a:solidFill>
                  <a:srgbClr val="FFFFFF"/>
                </a:solidFill>
                <a:latin typeface="Open Sauce SemiBold Bold"/>
              </a:rPr>
              <a:t>Terima Kasih!</a:t>
            </a:r>
          </a:p>
        </p:txBody>
      </p:sp>
      <p:sp>
        <p:nvSpPr>
          <p:cNvPr id="5" name="TextBox 5"/>
          <p:cNvSpPr txBox="1"/>
          <p:nvPr/>
        </p:nvSpPr>
        <p:spPr>
          <a:xfrm>
            <a:off x="1766697" y="4243021"/>
            <a:ext cx="2830575" cy="638175"/>
          </a:xfrm>
          <a:prstGeom prst="rect">
            <a:avLst/>
          </a:prstGeom>
        </p:spPr>
        <p:txBody>
          <a:bodyPr lIns="0" tIns="0" rIns="0" bIns="0" rtlCol="0" anchor="t">
            <a:spAutoFit/>
          </a:bodyPr>
          <a:lstStyle/>
          <a:p>
            <a:pPr>
              <a:lnSpc>
                <a:spcPts val="5040"/>
              </a:lnSpc>
            </a:pPr>
            <a:r>
              <a:rPr lang="en-US" sz="4200">
                <a:solidFill>
                  <a:srgbClr val="E8E8E8"/>
                </a:solidFill>
                <a:latin typeface="Open Sauce SemiBold Bold"/>
              </a:rPr>
              <a:t>Referensi</a:t>
            </a:r>
          </a:p>
        </p:txBody>
      </p:sp>
      <p:sp>
        <p:nvSpPr>
          <p:cNvPr id="6" name="TextBox 6"/>
          <p:cNvSpPr txBox="1"/>
          <p:nvPr/>
        </p:nvSpPr>
        <p:spPr>
          <a:xfrm>
            <a:off x="12966719" y="1223981"/>
            <a:ext cx="3703174" cy="1995599"/>
          </a:xfrm>
          <a:prstGeom prst="rect">
            <a:avLst/>
          </a:prstGeom>
        </p:spPr>
        <p:txBody>
          <a:bodyPr lIns="0" tIns="0" rIns="0" bIns="0" rtlCol="0" anchor="t">
            <a:spAutoFit/>
          </a:bodyPr>
          <a:lstStyle/>
          <a:p>
            <a:pPr>
              <a:lnSpc>
                <a:spcPts val="4544"/>
              </a:lnSpc>
            </a:pPr>
            <a:r>
              <a:rPr lang="en-US" sz="3200" spc="12">
                <a:solidFill>
                  <a:srgbClr val="E6E6E6"/>
                </a:solidFill>
                <a:latin typeface="Open Sauce SemiBold Bold"/>
              </a:rPr>
              <a:t>Kelompok 1</a:t>
            </a:r>
          </a:p>
          <a:p>
            <a:pPr>
              <a:lnSpc>
                <a:spcPts val="426"/>
              </a:lnSpc>
            </a:pPr>
            <a:endParaRPr lang="en-US" sz="3200" spc="12">
              <a:solidFill>
                <a:srgbClr val="E6E6E6"/>
              </a:solidFill>
              <a:latin typeface="Open Sauce SemiBold Bold"/>
            </a:endParaRPr>
          </a:p>
          <a:p>
            <a:pPr>
              <a:lnSpc>
                <a:spcPts val="2706"/>
              </a:lnSpc>
            </a:pPr>
            <a:r>
              <a:rPr lang="en-US" sz="1905" spc="7">
                <a:solidFill>
                  <a:srgbClr val="E6E6E6"/>
                </a:solidFill>
                <a:latin typeface="Open Sauce SemiBold"/>
              </a:rPr>
              <a:t>Rivo Juicer Wowor</a:t>
            </a:r>
          </a:p>
          <a:p>
            <a:pPr>
              <a:lnSpc>
                <a:spcPts val="2706"/>
              </a:lnSpc>
            </a:pPr>
            <a:r>
              <a:rPr lang="en-US" sz="1905" spc="7">
                <a:solidFill>
                  <a:srgbClr val="E6E6E6"/>
                </a:solidFill>
                <a:latin typeface="Open Sauce SemiBold"/>
              </a:rPr>
              <a:t>Fadhil Dzaky Muhammad</a:t>
            </a:r>
          </a:p>
          <a:p>
            <a:pPr>
              <a:lnSpc>
                <a:spcPts val="2706"/>
              </a:lnSpc>
            </a:pPr>
            <a:r>
              <a:rPr lang="en-US" sz="1905" spc="7">
                <a:solidFill>
                  <a:srgbClr val="E6E6E6"/>
                </a:solidFill>
                <a:latin typeface="Open Sauce SemiBold"/>
              </a:rPr>
              <a:t>Resnu Wilmar Wibisana</a:t>
            </a:r>
          </a:p>
          <a:p>
            <a:pPr marL="0" lvl="0" indent="0" algn="l">
              <a:lnSpc>
                <a:spcPts val="2706"/>
              </a:lnSpc>
            </a:pPr>
            <a:r>
              <a:rPr lang="en-US" sz="1905" spc="7">
                <a:solidFill>
                  <a:srgbClr val="E6E6E6"/>
                </a:solidFill>
                <a:latin typeface="Open Sauce SemiBold"/>
              </a:rPr>
              <a:t>Muhamad Farhan Efendi</a:t>
            </a:r>
          </a:p>
        </p:txBody>
      </p:sp>
      <p:sp>
        <p:nvSpPr>
          <p:cNvPr id="7" name="TextBox 7"/>
          <p:cNvSpPr txBox="1"/>
          <p:nvPr/>
        </p:nvSpPr>
        <p:spPr>
          <a:xfrm>
            <a:off x="1618107" y="5157978"/>
            <a:ext cx="15051786" cy="4323588"/>
          </a:xfrm>
          <a:prstGeom prst="rect">
            <a:avLst/>
          </a:prstGeom>
        </p:spPr>
        <p:txBody>
          <a:bodyPr lIns="0" tIns="0" rIns="0" bIns="0" rtlCol="0" anchor="t">
            <a:spAutoFit/>
          </a:bodyPr>
          <a:lstStyle/>
          <a:p>
            <a:pPr marL="388618" lvl="1" indent="-194309">
              <a:lnSpc>
                <a:spcPts val="2915"/>
              </a:lnSpc>
              <a:buFont typeface="Arial"/>
              <a:buChar char="•"/>
            </a:pPr>
            <a:r>
              <a:rPr lang="en-US" sz="1799">
                <a:solidFill>
                  <a:srgbClr val="FFFFFF"/>
                </a:solidFill>
                <a:latin typeface="Open Sauce Light"/>
              </a:rPr>
              <a:t>Bantennews. “Politik Uang Dan Dampaknya Terhadap Demokrasi | BantenNews.Co.Id -Berita Banten Hari Ini.” BantenNews.Co.Id -Berita Banten Hari Ini, https://www.bantennews.co.id/politik-uang-dan-dampaknya-terhadap-demokrasi/.</a:t>
            </a:r>
          </a:p>
          <a:p>
            <a:pPr marL="388618" lvl="1" indent="-194309">
              <a:lnSpc>
                <a:spcPts val="2915"/>
              </a:lnSpc>
              <a:buFont typeface="Arial"/>
              <a:buChar char="•"/>
            </a:pPr>
            <a:r>
              <a:rPr lang="en-US" sz="1799">
                <a:solidFill>
                  <a:srgbClr val="FFFFFF"/>
                </a:solidFill>
                <a:latin typeface="Open Sauce Light"/>
              </a:rPr>
              <a:t>Sulfiana. (2020). ANALISIS DAMPAK POLITIK UANG TERHADAP NILAI-NILAI DEMOKRASI (Studi Kasus Di Desa Rappoala Kecamatan Tompobulu Kabupaten Gowa).</a:t>
            </a:r>
          </a:p>
          <a:p>
            <a:pPr marL="388618" lvl="1" indent="-194309">
              <a:lnSpc>
                <a:spcPts val="2915"/>
              </a:lnSpc>
              <a:buFont typeface="Arial"/>
              <a:buChar char="•"/>
            </a:pPr>
            <a:r>
              <a:rPr lang="en-US" sz="1799">
                <a:solidFill>
                  <a:srgbClr val="FFFFFF"/>
                </a:solidFill>
                <a:latin typeface="Open Sauce Light"/>
              </a:rPr>
              <a:t>Santoso, Audrey. “Polri Beberkan 19 Kasus Politik Uang Selama Masa Tenang Pemilu.” Detiknews,https://news.detik.com/berita/d-4514560/polri-beberkan-19-kasus-politik-uang-selama-masa-tenang-pemilu.</a:t>
            </a:r>
          </a:p>
          <a:p>
            <a:pPr marL="388618" lvl="1" indent="-194309">
              <a:lnSpc>
                <a:spcPts val="2915"/>
              </a:lnSpc>
              <a:buFont typeface="Arial"/>
              <a:buChar char="•"/>
            </a:pPr>
            <a:r>
              <a:rPr lang="en-US" sz="1799">
                <a:solidFill>
                  <a:srgbClr val="FFFFFF"/>
                </a:solidFill>
                <a:latin typeface="Open Sauce Light"/>
              </a:rPr>
              <a:t>Nail, Muhammad Hoiru. “KUALIFIKASI POLITIK UANG DAN STRATEGI HUKUM DAN KULTURAL ATAS PENCEGAHAN POLITIK UANG DALAM PEMILIHAN UMUM.” Jurnal Yuridis, no. 2, Fakultas Hukum Universitas Pembangunan Nasional Veteran Jakarta, Apr. 2019, p. 245. Crossref, doi:10.35586/.v5i2.770.</a:t>
            </a:r>
          </a:p>
          <a:p>
            <a:pPr marL="388618" lvl="1" indent="-194309">
              <a:lnSpc>
                <a:spcPts val="2915"/>
              </a:lnSpc>
              <a:buFont typeface="Arial"/>
              <a:buChar char="•"/>
            </a:pPr>
            <a:r>
              <a:rPr lang="en-US" sz="1799">
                <a:solidFill>
                  <a:srgbClr val="FFFFFF"/>
                </a:solidFill>
                <a:latin typeface="Open Sauce Light"/>
              </a:rPr>
              <a:t>Kota, Editor KPU Tanjungpinang. “DAMPAK POLITIK UANG TERHADAP MASYARAKAT – KPU Tanjungpinang.” KPU Tanjungpinang – Komisi Pemilihan Umum Kota Tanjungpinang, 6 Aug. 2020, https://kpu-tanjungpinangkota.com/2020/08/dampak-politik-uang-terhadap-masyarakat/.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grpSp>
        <p:nvGrpSpPr>
          <p:cNvPr id="2" name="Group 2"/>
          <p:cNvGrpSpPr/>
          <p:nvPr/>
        </p:nvGrpSpPr>
        <p:grpSpPr>
          <a:xfrm>
            <a:off x="1840871" y="1274310"/>
            <a:ext cx="14270005" cy="7738380"/>
            <a:chOff x="0" y="0"/>
            <a:chExt cx="19026673" cy="10317840"/>
          </a:xfrm>
        </p:grpSpPr>
        <p:pic>
          <p:nvPicPr>
            <p:cNvPr id="3" name="Picture 3"/>
            <p:cNvPicPr>
              <a:picLocks noChangeAspect="1"/>
            </p:cNvPicPr>
            <p:nvPr/>
          </p:nvPicPr>
          <p:blipFill>
            <a:blip r:embed="rId3"/>
            <a:srcRect l="3686"/>
            <a:stretch>
              <a:fillRect/>
            </a:stretch>
          </p:blipFill>
          <p:spPr>
            <a:xfrm>
              <a:off x="0" y="0"/>
              <a:ext cx="19026673" cy="10317840"/>
            </a:xfrm>
            <a:prstGeom prst="rect">
              <a:avLst/>
            </a:prstGeom>
          </p:spPr>
        </p:pic>
        <p:grpSp>
          <p:nvGrpSpPr>
            <p:cNvPr id="4" name="Group 4"/>
            <p:cNvGrpSpPr/>
            <p:nvPr/>
          </p:nvGrpSpPr>
          <p:grpSpPr>
            <a:xfrm>
              <a:off x="16404535" y="0"/>
              <a:ext cx="2597890" cy="206866"/>
              <a:chOff x="0" y="0"/>
              <a:chExt cx="1913890" cy="152400"/>
            </a:xfrm>
          </p:grpSpPr>
          <p:sp>
            <p:nvSpPr>
              <p:cNvPr id="5" name="Freeform 5"/>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grpSp>
      <p:sp>
        <p:nvSpPr>
          <p:cNvPr id="6" name="AutoShape 6"/>
          <p:cNvSpPr/>
          <p:nvPr/>
        </p:nvSpPr>
        <p:spPr>
          <a:xfrm>
            <a:off x="16083165" y="-96446"/>
            <a:ext cx="9525" cy="10623253"/>
          </a:xfrm>
          <a:prstGeom prst="rect">
            <a:avLst/>
          </a:prstGeom>
          <a:solidFill>
            <a:srgbClr val="FFFFFF"/>
          </a:solidFill>
        </p:spPr>
      </p:sp>
      <p:sp>
        <p:nvSpPr>
          <p:cNvPr id="7" name="AutoShape 7"/>
          <p:cNvSpPr/>
          <p:nvPr/>
        </p:nvSpPr>
        <p:spPr>
          <a:xfrm rot="5400000">
            <a:off x="8971111" y="-49064"/>
            <a:ext cx="9525" cy="18624253"/>
          </a:xfrm>
          <a:prstGeom prst="rect">
            <a:avLst/>
          </a:prstGeom>
          <a:solidFill>
            <a:srgbClr val="FFFFFF"/>
          </a:solid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p:nvSpPr>
          <p:cNvPr id="2" name="AutoShape 2"/>
          <p:cNvSpPr/>
          <p:nvPr/>
        </p:nvSpPr>
        <p:spPr>
          <a:xfrm>
            <a:off x="7784567" y="5114065"/>
            <a:ext cx="2185816" cy="0"/>
          </a:xfrm>
          <a:prstGeom prst="line">
            <a:avLst/>
          </a:prstGeom>
          <a:ln w="95250" cap="flat">
            <a:solidFill>
              <a:srgbClr val="BF2D00"/>
            </a:solidFill>
            <a:prstDash val="solid"/>
            <a:headEnd type="none" w="sm" len="sm"/>
            <a:tailEnd type="triangle" w="lg" len="med"/>
          </a:ln>
        </p:spPr>
      </p:sp>
      <p:sp>
        <p:nvSpPr>
          <p:cNvPr id="3" name="TextBox 3"/>
          <p:cNvSpPr txBox="1"/>
          <p:nvPr/>
        </p:nvSpPr>
        <p:spPr>
          <a:xfrm>
            <a:off x="4191852" y="4388578"/>
            <a:ext cx="3024945" cy="1438054"/>
          </a:xfrm>
          <a:prstGeom prst="rect">
            <a:avLst/>
          </a:prstGeom>
        </p:spPr>
        <p:txBody>
          <a:bodyPr lIns="0" tIns="0" rIns="0" bIns="0" rtlCol="0" anchor="t">
            <a:spAutoFit/>
          </a:bodyPr>
          <a:lstStyle/>
          <a:p>
            <a:pPr algn="ctr">
              <a:lnSpc>
                <a:spcPts val="5787"/>
              </a:lnSpc>
              <a:spcBef>
                <a:spcPct val="0"/>
              </a:spcBef>
            </a:pPr>
            <a:r>
              <a:rPr lang="en-US" sz="4133">
                <a:solidFill>
                  <a:srgbClr val="191919"/>
                </a:solidFill>
                <a:latin typeface="Open Sauce SemiBold Bold"/>
              </a:rPr>
              <a:t>Pemilihan Umum </a:t>
            </a:r>
          </a:p>
        </p:txBody>
      </p:sp>
      <p:sp>
        <p:nvSpPr>
          <p:cNvPr id="4" name="TextBox 4"/>
          <p:cNvSpPr txBox="1"/>
          <p:nvPr/>
        </p:nvSpPr>
        <p:spPr>
          <a:xfrm>
            <a:off x="10346399" y="4336082"/>
            <a:ext cx="3749749" cy="1536182"/>
          </a:xfrm>
          <a:prstGeom prst="rect">
            <a:avLst/>
          </a:prstGeom>
        </p:spPr>
        <p:txBody>
          <a:bodyPr lIns="0" tIns="0" rIns="0" bIns="0" rtlCol="0" anchor="t">
            <a:spAutoFit/>
          </a:bodyPr>
          <a:lstStyle/>
          <a:p>
            <a:pPr algn="ctr">
              <a:lnSpc>
                <a:spcPts val="6153"/>
              </a:lnSpc>
              <a:spcBef>
                <a:spcPct val="0"/>
              </a:spcBef>
            </a:pPr>
            <a:r>
              <a:rPr lang="en-US" sz="4395">
                <a:solidFill>
                  <a:srgbClr val="191919"/>
                </a:solidFill>
                <a:latin typeface="Open Sauce SemiBold Bold"/>
              </a:rPr>
              <a:t>Demokrasi Substantif</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grpSp>
        <p:nvGrpSpPr>
          <p:cNvPr id="2" name="Group 2"/>
          <p:cNvGrpSpPr/>
          <p:nvPr/>
        </p:nvGrpSpPr>
        <p:grpSpPr>
          <a:xfrm>
            <a:off x="2819088" y="3632933"/>
            <a:ext cx="4999397" cy="7969749"/>
            <a:chOff x="0" y="0"/>
            <a:chExt cx="2443931" cy="3895973"/>
          </a:xfrm>
        </p:grpSpPr>
        <p:sp>
          <p:nvSpPr>
            <p:cNvPr id="3" name="Freeform 3"/>
            <p:cNvSpPr/>
            <p:nvPr/>
          </p:nvSpPr>
          <p:spPr>
            <a:xfrm>
              <a:off x="0" y="0"/>
              <a:ext cx="2443931" cy="3895973"/>
            </a:xfrm>
            <a:custGeom>
              <a:avLst/>
              <a:gdLst/>
              <a:ahLst/>
              <a:cxnLst/>
              <a:rect l="l" t="t" r="r" b="b"/>
              <a:pathLst>
                <a:path w="2443931" h="3895973">
                  <a:moveTo>
                    <a:pt x="0" y="0"/>
                  </a:moveTo>
                  <a:lnTo>
                    <a:pt x="2443931" y="0"/>
                  </a:lnTo>
                  <a:lnTo>
                    <a:pt x="2443931" y="3895973"/>
                  </a:lnTo>
                  <a:lnTo>
                    <a:pt x="0" y="3895973"/>
                  </a:lnTo>
                  <a:close/>
                </a:path>
              </a:pathLst>
            </a:custGeom>
            <a:solidFill>
              <a:srgbClr val="BF2D00"/>
            </a:solidFill>
          </p:spPr>
        </p:sp>
      </p:grpSp>
      <p:pic>
        <p:nvPicPr>
          <p:cNvPr id="4" name="Picture 4"/>
          <p:cNvPicPr>
            <a:picLocks noChangeAspect="1"/>
          </p:cNvPicPr>
          <p:nvPr/>
        </p:nvPicPr>
        <p:blipFill>
          <a:blip r:embed="rId3"/>
          <a:srcRect l="29683" t="15488" r="34547"/>
          <a:stretch>
            <a:fillRect/>
          </a:stretch>
        </p:blipFill>
        <p:spPr>
          <a:xfrm rot="-628699">
            <a:off x="2182844" y="1012308"/>
            <a:ext cx="6204096" cy="9766164"/>
          </a:xfrm>
          <a:prstGeom prst="rect">
            <a:avLst/>
          </a:prstGeom>
        </p:spPr>
      </p:pic>
      <p:sp>
        <p:nvSpPr>
          <p:cNvPr id="5" name="TextBox 5"/>
          <p:cNvSpPr txBox="1"/>
          <p:nvPr/>
        </p:nvSpPr>
        <p:spPr>
          <a:xfrm>
            <a:off x="7557179" y="4026789"/>
            <a:ext cx="8059235" cy="2747772"/>
          </a:xfrm>
          <a:prstGeom prst="rect">
            <a:avLst/>
          </a:prstGeom>
        </p:spPr>
        <p:txBody>
          <a:bodyPr lIns="0" tIns="0" rIns="0" bIns="0" rtlCol="0" anchor="t">
            <a:spAutoFit/>
          </a:bodyPr>
          <a:lstStyle/>
          <a:p>
            <a:pPr>
              <a:lnSpc>
                <a:spcPts val="12600"/>
              </a:lnSpc>
            </a:pPr>
            <a:r>
              <a:rPr lang="en-US" sz="15000">
                <a:solidFill>
                  <a:srgbClr val="303030"/>
                </a:solidFill>
                <a:latin typeface="Open Sauce SemiBold Bold"/>
              </a:rPr>
              <a:t>Politik</a:t>
            </a:r>
          </a:p>
          <a:p>
            <a:pPr>
              <a:lnSpc>
                <a:spcPts val="8568"/>
              </a:lnSpc>
            </a:pPr>
            <a:r>
              <a:rPr lang="en-US" sz="10200">
                <a:solidFill>
                  <a:srgbClr val="303030"/>
                </a:solidFill>
                <a:latin typeface="Open Sauce SemiBold Bold"/>
              </a:rPr>
              <a:t>Uang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3402471" cy="1913890"/>
          </a:xfrm>
        </p:grpSpPr>
        <p:sp>
          <p:nvSpPr>
            <p:cNvPr id="3" name="Freeform 3"/>
            <p:cNvSpPr/>
            <p:nvPr/>
          </p:nvSpPr>
          <p:spPr>
            <a:xfrm>
              <a:off x="0" y="0"/>
              <a:ext cx="3402471" cy="1913890"/>
            </a:xfrm>
            <a:custGeom>
              <a:avLst/>
              <a:gdLst/>
              <a:ahLst/>
              <a:cxnLst/>
              <a:rect l="l" t="t" r="r" b="b"/>
              <a:pathLst>
                <a:path w="3402471" h="1913890">
                  <a:moveTo>
                    <a:pt x="0" y="0"/>
                  </a:moveTo>
                  <a:lnTo>
                    <a:pt x="3402471" y="0"/>
                  </a:lnTo>
                  <a:lnTo>
                    <a:pt x="3402471" y="1913890"/>
                  </a:lnTo>
                  <a:lnTo>
                    <a:pt x="0" y="1913890"/>
                  </a:lnTo>
                  <a:close/>
                </a:path>
              </a:pathLst>
            </a:custGeom>
            <a:solidFill>
              <a:srgbClr val="191919"/>
            </a:solidFill>
          </p:spPr>
        </p:sp>
      </p:grpSp>
      <p:grpSp>
        <p:nvGrpSpPr>
          <p:cNvPr id="4" name="Group 4"/>
          <p:cNvGrpSpPr/>
          <p:nvPr/>
        </p:nvGrpSpPr>
        <p:grpSpPr>
          <a:xfrm>
            <a:off x="7333389" y="2684150"/>
            <a:ext cx="1150247" cy="91592"/>
            <a:chOff x="0" y="0"/>
            <a:chExt cx="1913890" cy="152400"/>
          </a:xfrm>
        </p:grpSpPr>
        <p:sp>
          <p:nvSpPr>
            <p:cNvPr id="5" name="Freeform 5"/>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pic>
        <p:nvPicPr>
          <p:cNvPr id="6" name="Picture 6"/>
          <p:cNvPicPr>
            <a:picLocks noChangeAspect="1"/>
          </p:cNvPicPr>
          <p:nvPr/>
        </p:nvPicPr>
        <p:blipFill>
          <a:blip r:embed="rId2"/>
          <a:srcRect l="34349" t="15391" r="33042"/>
          <a:stretch>
            <a:fillRect/>
          </a:stretch>
        </p:blipFill>
        <p:spPr>
          <a:xfrm>
            <a:off x="0" y="0"/>
            <a:ext cx="5944931" cy="10287000"/>
          </a:xfrm>
          <a:prstGeom prst="rect">
            <a:avLst/>
          </a:prstGeom>
        </p:spPr>
      </p:pic>
      <p:grpSp>
        <p:nvGrpSpPr>
          <p:cNvPr id="7" name="Group 7"/>
          <p:cNvGrpSpPr/>
          <p:nvPr/>
        </p:nvGrpSpPr>
        <p:grpSpPr>
          <a:xfrm>
            <a:off x="5944931" y="6043101"/>
            <a:ext cx="12343069" cy="4243899"/>
            <a:chOff x="0" y="0"/>
            <a:chExt cx="4175310" cy="1435591"/>
          </a:xfrm>
        </p:grpSpPr>
        <p:sp>
          <p:nvSpPr>
            <p:cNvPr id="8" name="Freeform 8"/>
            <p:cNvSpPr/>
            <p:nvPr/>
          </p:nvSpPr>
          <p:spPr>
            <a:xfrm>
              <a:off x="0" y="0"/>
              <a:ext cx="4175310" cy="1435591"/>
            </a:xfrm>
            <a:custGeom>
              <a:avLst/>
              <a:gdLst/>
              <a:ahLst/>
              <a:cxnLst/>
              <a:rect l="l" t="t" r="r" b="b"/>
              <a:pathLst>
                <a:path w="4175310" h="1435591">
                  <a:moveTo>
                    <a:pt x="0" y="0"/>
                  </a:moveTo>
                  <a:lnTo>
                    <a:pt x="4175310" y="0"/>
                  </a:lnTo>
                  <a:lnTo>
                    <a:pt x="4175310" y="1435591"/>
                  </a:lnTo>
                  <a:lnTo>
                    <a:pt x="0" y="1435591"/>
                  </a:lnTo>
                  <a:close/>
                </a:path>
              </a:pathLst>
            </a:custGeom>
            <a:solidFill>
              <a:srgbClr val="BF2D00"/>
            </a:solidFill>
          </p:spPr>
        </p:sp>
      </p:grpSp>
      <p:grpSp>
        <p:nvGrpSpPr>
          <p:cNvPr id="9" name="Group 9"/>
          <p:cNvGrpSpPr/>
          <p:nvPr/>
        </p:nvGrpSpPr>
        <p:grpSpPr>
          <a:xfrm>
            <a:off x="7333389" y="6606137"/>
            <a:ext cx="1154924" cy="91965"/>
            <a:chOff x="0" y="0"/>
            <a:chExt cx="1913890" cy="152400"/>
          </a:xfrm>
        </p:grpSpPr>
        <p:sp>
          <p:nvSpPr>
            <p:cNvPr id="10" name="Freeform 10"/>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303030"/>
            </a:solidFill>
          </p:spPr>
        </p:sp>
      </p:grpSp>
      <p:grpSp>
        <p:nvGrpSpPr>
          <p:cNvPr id="11" name="Group 11"/>
          <p:cNvGrpSpPr/>
          <p:nvPr/>
        </p:nvGrpSpPr>
        <p:grpSpPr>
          <a:xfrm>
            <a:off x="12265079" y="2684150"/>
            <a:ext cx="1150247" cy="91592"/>
            <a:chOff x="0" y="0"/>
            <a:chExt cx="1913890" cy="152400"/>
          </a:xfrm>
        </p:grpSpPr>
        <p:sp>
          <p:nvSpPr>
            <p:cNvPr id="12" name="Freeform 12"/>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sp>
        <p:nvSpPr>
          <p:cNvPr id="13" name="AutoShape 13"/>
          <p:cNvSpPr/>
          <p:nvPr/>
        </p:nvSpPr>
        <p:spPr>
          <a:xfrm rot="5400000">
            <a:off x="12260317" y="-4209622"/>
            <a:ext cx="9525" cy="12694499"/>
          </a:xfrm>
          <a:prstGeom prst="rect">
            <a:avLst/>
          </a:prstGeom>
          <a:solidFill>
            <a:srgbClr val="FFFFFF">
              <a:alpha val="29804"/>
            </a:srgbClr>
          </a:solidFill>
        </p:spPr>
      </p:sp>
      <p:sp>
        <p:nvSpPr>
          <p:cNvPr id="14" name="AutoShape 14"/>
          <p:cNvSpPr/>
          <p:nvPr/>
        </p:nvSpPr>
        <p:spPr>
          <a:xfrm>
            <a:off x="5935406" y="-96446"/>
            <a:ext cx="9525" cy="10623253"/>
          </a:xfrm>
          <a:prstGeom prst="rect">
            <a:avLst/>
          </a:prstGeom>
          <a:solidFill>
            <a:srgbClr val="FFFFFF">
              <a:alpha val="29804"/>
            </a:srgbClr>
          </a:solidFill>
        </p:spPr>
      </p:sp>
      <p:pic>
        <p:nvPicPr>
          <p:cNvPr id="15" name="Picture 1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835457">
            <a:off x="16745592" y="8678691"/>
            <a:ext cx="1823174" cy="1981710"/>
          </a:xfrm>
          <a:prstGeom prst="rect">
            <a:avLst/>
          </a:prstGeom>
        </p:spPr>
      </p:pic>
      <p:sp>
        <p:nvSpPr>
          <p:cNvPr id="16" name="TextBox 16"/>
          <p:cNvSpPr txBox="1"/>
          <p:nvPr/>
        </p:nvSpPr>
        <p:spPr>
          <a:xfrm>
            <a:off x="7333389" y="2882636"/>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01.</a:t>
            </a:r>
          </a:p>
        </p:txBody>
      </p:sp>
      <p:sp>
        <p:nvSpPr>
          <p:cNvPr id="17" name="TextBox 17"/>
          <p:cNvSpPr txBox="1"/>
          <p:nvPr/>
        </p:nvSpPr>
        <p:spPr>
          <a:xfrm>
            <a:off x="7333389" y="6804623"/>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03.</a:t>
            </a:r>
          </a:p>
        </p:txBody>
      </p:sp>
      <p:sp>
        <p:nvSpPr>
          <p:cNvPr id="18" name="TextBox 18"/>
          <p:cNvSpPr txBox="1"/>
          <p:nvPr/>
        </p:nvSpPr>
        <p:spPr>
          <a:xfrm>
            <a:off x="12265079" y="2882636"/>
            <a:ext cx="1630659"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02.</a:t>
            </a:r>
          </a:p>
        </p:txBody>
      </p:sp>
      <p:sp>
        <p:nvSpPr>
          <p:cNvPr id="19" name="TextBox 19"/>
          <p:cNvSpPr txBox="1"/>
          <p:nvPr/>
        </p:nvSpPr>
        <p:spPr>
          <a:xfrm>
            <a:off x="7333389" y="3491787"/>
            <a:ext cx="4784422" cy="1276350"/>
          </a:xfrm>
          <a:prstGeom prst="rect">
            <a:avLst/>
          </a:prstGeom>
        </p:spPr>
        <p:txBody>
          <a:bodyPr lIns="0" tIns="0" rIns="0" bIns="0" rtlCol="0" anchor="t">
            <a:spAutoFit/>
          </a:bodyPr>
          <a:lstStyle/>
          <a:p>
            <a:pPr>
              <a:lnSpc>
                <a:spcPts val="5040"/>
              </a:lnSpc>
            </a:pPr>
            <a:r>
              <a:rPr lang="en-US" sz="4200">
                <a:solidFill>
                  <a:srgbClr val="FFFFFF"/>
                </a:solidFill>
                <a:latin typeface="Open Sauce SemiBold Bold"/>
              </a:rPr>
              <a:t>Politik Uang itu </a:t>
            </a:r>
          </a:p>
          <a:p>
            <a:pPr>
              <a:lnSpc>
                <a:spcPts val="5040"/>
              </a:lnSpc>
              <a:spcBef>
                <a:spcPct val="0"/>
              </a:spcBef>
            </a:pPr>
            <a:r>
              <a:rPr lang="en-US" sz="4200">
                <a:solidFill>
                  <a:srgbClr val="FFFFFF"/>
                </a:solidFill>
                <a:latin typeface="Open Sauce SemiBold Bold"/>
              </a:rPr>
              <a:t>seperti apa?</a:t>
            </a:r>
          </a:p>
        </p:txBody>
      </p:sp>
      <p:sp>
        <p:nvSpPr>
          <p:cNvPr id="20" name="TextBox 20"/>
          <p:cNvSpPr txBox="1"/>
          <p:nvPr/>
        </p:nvSpPr>
        <p:spPr>
          <a:xfrm>
            <a:off x="12265079" y="3491787"/>
            <a:ext cx="5279876" cy="1914525"/>
          </a:xfrm>
          <a:prstGeom prst="rect">
            <a:avLst/>
          </a:prstGeom>
        </p:spPr>
        <p:txBody>
          <a:bodyPr lIns="0" tIns="0" rIns="0" bIns="0" rtlCol="0" anchor="t">
            <a:spAutoFit/>
          </a:bodyPr>
          <a:lstStyle/>
          <a:p>
            <a:pPr>
              <a:lnSpc>
                <a:spcPts val="5040"/>
              </a:lnSpc>
              <a:spcBef>
                <a:spcPct val="0"/>
              </a:spcBef>
            </a:pPr>
            <a:r>
              <a:rPr lang="en-US" sz="4200">
                <a:solidFill>
                  <a:srgbClr val="FFFFFF"/>
                </a:solidFill>
                <a:latin typeface="Open Sauce SemiBold Bold"/>
              </a:rPr>
              <a:t>Bagaimana pengaruhnya di Pilkada Indonesia?</a:t>
            </a:r>
          </a:p>
        </p:txBody>
      </p:sp>
      <p:sp>
        <p:nvSpPr>
          <p:cNvPr id="21" name="TextBox 21"/>
          <p:cNvSpPr txBox="1"/>
          <p:nvPr/>
        </p:nvSpPr>
        <p:spPr>
          <a:xfrm>
            <a:off x="7333389" y="7413773"/>
            <a:ext cx="4931690" cy="1276350"/>
          </a:xfrm>
          <a:prstGeom prst="rect">
            <a:avLst/>
          </a:prstGeom>
        </p:spPr>
        <p:txBody>
          <a:bodyPr lIns="0" tIns="0" rIns="0" bIns="0" rtlCol="0" anchor="t">
            <a:spAutoFit/>
          </a:bodyPr>
          <a:lstStyle/>
          <a:p>
            <a:pPr>
              <a:lnSpc>
                <a:spcPts val="5040"/>
              </a:lnSpc>
              <a:spcBef>
                <a:spcPct val="0"/>
              </a:spcBef>
            </a:pPr>
            <a:r>
              <a:rPr lang="en-US" sz="4200">
                <a:solidFill>
                  <a:srgbClr val="FFFFFF"/>
                </a:solidFill>
                <a:latin typeface="Open Sauce SemiBold Bold"/>
              </a:rPr>
              <a:t>Apakah ada solusinya?</a:t>
            </a:r>
          </a:p>
        </p:txBody>
      </p:sp>
      <p:sp>
        <p:nvSpPr>
          <p:cNvPr id="22" name="TextBox 22"/>
          <p:cNvSpPr txBox="1"/>
          <p:nvPr/>
        </p:nvSpPr>
        <p:spPr>
          <a:xfrm>
            <a:off x="7333389" y="1226526"/>
            <a:ext cx="10211566" cy="400050"/>
          </a:xfrm>
          <a:prstGeom prst="rect">
            <a:avLst/>
          </a:prstGeom>
        </p:spPr>
        <p:txBody>
          <a:bodyPr lIns="0" tIns="0" rIns="0" bIns="0" rtlCol="0" anchor="t">
            <a:spAutoFit/>
          </a:bodyPr>
          <a:lstStyle/>
          <a:p>
            <a:pPr>
              <a:lnSpc>
                <a:spcPts val="3202"/>
              </a:lnSpc>
            </a:pPr>
            <a:r>
              <a:rPr lang="en-US" sz="2668">
                <a:solidFill>
                  <a:srgbClr val="E6E6E6"/>
                </a:solidFill>
                <a:latin typeface="Open Sauce SemiBold Italics"/>
              </a:rPr>
              <a:t>Rumusan Masalah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10569" b="25399"/>
          <a:stretch>
            <a:fillRect/>
          </a:stretch>
        </p:blipFill>
        <p:spPr>
          <a:xfrm>
            <a:off x="1567793" y="4947290"/>
            <a:ext cx="15691507" cy="6262882"/>
          </a:xfrm>
          <a:prstGeom prst="rect">
            <a:avLst/>
          </a:prstGeom>
        </p:spPr>
      </p:pic>
      <p:grpSp>
        <p:nvGrpSpPr>
          <p:cNvPr id="3" name="Group 3"/>
          <p:cNvGrpSpPr/>
          <p:nvPr/>
        </p:nvGrpSpPr>
        <p:grpSpPr>
          <a:xfrm>
            <a:off x="15368313" y="4947290"/>
            <a:ext cx="1890987" cy="150576"/>
            <a:chOff x="0" y="0"/>
            <a:chExt cx="1913890" cy="152400"/>
          </a:xfrm>
        </p:grpSpPr>
        <p:sp>
          <p:nvSpPr>
            <p:cNvPr id="4" name="Freeform 4"/>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pic>
        <p:nvPicPr>
          <p:cNvPr id="5" name="Picture 5"/>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33148" y="1365733"/>
            <a:ext cx="578798" cy="456725"/>
          </a:xfrm>
          <a:prstGeom prst="rect">
            <a:avLst/>
          </a:prstGeom>
        </p:spPr>
      </p:pic>
      <p:sp>
        <p:nvSpPr>
          <p:cNvPr id="6" name="AutoShape 6"/>
          <p:cNvSpPr/>
          <p:nvPr/>
        </p:nvSpPr>
        <p:spPr>
          <a:xfrm>
            <a:off x="17259300" y="-336253"/>
            <a:ext cx="9525" cy="10623253"/>
          </a:xfrm>
          <a:prstGeom prst="rect">
            <a:avLst/>
          </a:prstGeom>
          <a:solidFill>
            <a:srgbClr val="FFFFFF"/>
          </a:solidFill>
        </p:spPr>
      </p:sp>
      <p:sp>
        <p:nvSpPr>
          <p:cNvPr id="7" name="AutoShape 7"/>
          <p:cNvSpPr/>
          <p:nvPr/>
        </p:nvSpPr>
        <p:spPr>
          <a:xfrm rot="5400000">
            <a:off x="9019862" y="2835833"/>
            <a:ext cx="1531350" cy="0"/>
          </a:xfrm>
          <a:prstGeom prst="line">
            <a:avLst/>
          </a:prstGeom>
          <a:ln w="47625" cap="rnd">
            <a:solidFill>
              <a:srgbClr val="BF2D00"/>
            </a:solidFill>
            <a:prstDash val="solid"/>
            <a:headEnd type="none" w="sm" len="sm"/>
            <a:tailEnd type="none" w="sm" len="sm"/>
          </a:ln>
        </p:spPr>
      </p:sp>
      <p:sp>
        <p:nvSpPr>
          <p:cNvPr id="8" name="TextBox 8"/>
          <p:cNvSpPr txBox="1"/>
          <p:nvPr/>
        </p:nvSpPr>
        <p:spPr>
          <a:xfrm>
            <a:off x="1567793" y="2055871"/>
            <a:ext cx="7745846" cy="1652648"/>
          </a:xfrm>
          <a:prstGeom prst="rect">
            <a:avLst/>
          </a:prstGeom>
        </p:spPr>
        <p:txBody>
          <a:bodyPr lIns="0" tIns="0" rIns="0" bIns="0" rtlCol="0" anchor="t">
            <a:spAutoFit/>
          </a:bodyPr>
          <a:lstStyle/>
          <a:p>
            <a:pPr>
              <a:lnSpc>
                <a:spcPts val="4381"/>
              </a:lnSpc>
            </a:pPr>
            <a:r>
              <a:rPr lang="en-US" sz="3370">
                <a:solidFill>
                  <a:srgbClr val="FFFFFF"/>
                </a:solidFill>
                <a:latin typeface="Open Sauce SemiBold"/>
              </a:rPr>
              <a:t>Political Corruption (Money Politics) is the abuse of entrusted power by political leaders for private gain</a:t>
            </a:r>
          </a:p>
        </p:txBody>
      </p:sp>
      <p:sp>
        <p:nvSpPr>
          <p:cNvPr id="9" name="TextBox 9"/>
          <p:cNvSpPr txBox="1"/>
          <p:nvPr/>
        </p:nvSpPr>
        <p:spPr>
          <a:xfrm>
            <a:off x="10494572" y="2074921"/>
            <a:ext cx="5974036" cy="1550400"/>
          </a:xfrm>
          <a:prstGeom prst="rect">
            <a:avLst/>
          </a:prstGeom>
        </p:spPr>
        <p:txBody>
          <a:bodyPr lIns="0" tIns="0" rIns="0" bIns="0" rtlCol="0" anchor="t">
            <a:spAutoFit/>
          </a:bodyPr>
          <a:lstStyle/>
          <a:p>
            <a:pPr>
              <a:lnSpc>
                <a:spcPts val="3147"/>
              </a:lnSpc>
            </a:pPr>
            <a:r>
              <a:rPr lang="en-US" sz="2421">
                <a:solidFill>
                  <a:srgbClr val="9C9C9C"/>
                </a:solidFill>
                <a:latin typeface="Open Sauce SemiBold Italics"/>
              </a:rPr>
              <a:t>Korupsi politik (politik uang) adalah penyelewengan kekuasaan yang dilakukan oleh seorang politisi untuk memperoleh keuntungan pribadinya</a:t>
            </a:r>
          </a:p>
        </p:txBody>
      </p:sp>
      <p:sp>
        <p:nvSpPr>
          <p:cNvPr id="10" name="TextBox 10"/>
          <p:cNvSpPr txBox="1"/>
          <p:nvPr/>
        </p:nvSpPr>
        <p:spPr>
          <a:xfrm>
            <a:off x="1567793" y="3990157"/>
            <a:ext cx="9761957" cy="344805"/>
          </a:xfrm>
          <a:prstGeom prst="rect">
            <a:avLst/>
          </a:prstGeom>
        </p:spPr>
        <p:txBody>
          <a:bodyPr lIns="0" tIns="0" rIns="0" bIns="0" rtlCol="0" anchor="t">
            <a:spAutoFit/>
          </a:bodyPr>
          <a:lstStyle/>
          <a:p>
            <a:pPr>
              <a:lnSpc>
                <a:spcPts val="2730"/>
              </a:lnSpc>
            </a:pPr>
            <a:r>
              <a:rPr lang="en-US" sz="2100">
                <a:solidFill>
                  <a:srgbClr val="9C9C9C"/>
                </a:solidFill>
                <a:latin typeface="Open Sauce SemiBold Italics"/>
              </a:rPr>
              <a:t>- Robin Hodess (Global Corruption Report, 2004)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418488" y="1109138"/>
            <a:ext cx="4980682" cy="1382618"/>
            <a:chOff x="0" y="0"/>
            <a:chExt cx="6640909" cy="1843491"/>
          </a:xfrm>
        </p:grpSpPr>
        <p:sp>
          <p:nvSpPr>
            <p:cNvPr id="3" name="TextBox 3"/>
            <p:cNvSpPr txBox="1"/>
            <p:nvPr/>
          </p:nvSpPr>
          <p:spPr>
            <a:xfrm>
              <a:off x="0" y="548091"/>
              <a:ext cx="6640909" cy="1295400"/>
            </a:xfrm>
            <a:prstGeom prst="rect">
              <a:avLst/>
            </a:prstGeom>
          </p:spPr>
          <p:txBody>
            <a:bodyPr lIns="0" tIns="0" rIns="0" bIns="0" rtlCol="0" anchor="t">
              <a:spAutoFit/>
            </a:bodyPr>
            <a:lstStyle/>
            <a:p>
              <a:pPr>
                <a:lnSpc>
                  <a:spcPts val="7679"/>
                </a:lnSpc>
              </a:pPr>
              <a:r>
                <a:rPr lang="en-US" sz="6399">
                  <a:solidFill>
                    <a:srgbClr val="E6E6E6"/>
                  </a:solidFill>
                  <a:latin typeface="Open Sauce SemiBold Bold"/>
                </a:rPr>
                <a:t>Politik Uang</a:t>
              </a:r>
            </a:p>
          </p:txBody>
        </p:sp>
        <p:sp>
          <p:nvSpPr>
            <p:cNvPr id="4" name="TextBox 4"/>
            <p:cNvSpPr txBox="1"/>
            <p:nvPr/>
          </p:nvSpPr>
          <p:spPr>
            <a:xfrm>
              <a:off x="25400" y="0"/>
              <a:ext cx="2454488" cy="548091"/>
            </a:xfrm>
            <a:prstGeom prst="rect">
              <a:avLst/>
            </a:prstGeom>
          </p:spPr>
          <p:txBody>
            <a:bodyPr lIns="0" tIns="0" rIns="0" bIns="0" rtlCol="0" anchor="t">
              <a:spAutoFit/>
            </a:bodyPr>
            <a:lstStyle/>
            <a:p>
              <a:pPr>
                <a:lnSpc>
                  <a:spcPts val="3249"/>
                </a:lnSpc>
              </a:pPr>
              <a:r>
                <a:rPr lang="en-US" sz="2707">
                  <a:solidFill>
                    <a:srgbClr val="E6E6E6"/>
                  </a:solidFill>
                  <a:latin typeface="Open Sauce SemiBold"/>
                </a:rPr>
                <a:t>Pengertian</a:t>
              </a:r>
            </a:p>
          </p:txBody>
        </p:sp>
      </p:grpSp>
      <p:sp>
        <p:nvSpPr>
          <p:cNvPr id="5" name="TextBox 5"/>
          <p:cNvSpPr txBox="1"/>
          <p:nvPr/>
        </p:nvSpPr>
        <p:spPr>
          <a:xfrm>
            <a:off x="1418488" y="4284191"/>
            <a:ext cx="4698476" cy="547371"/>
          </a:xfrm>
          <a:prstGeom prst="rect">
            <a:avLst/>
          </a:prstGeom>
        </p:spPr>
        <p:txBody>
          <a:bodyPr lIns="0" tIns="0" rIns="0" bIns="0" rtlCol="0" anchor="t">
            <a:spAutoFit/>
          </a:bodyPr>
          <a:lstStyle/>
          <a:p>
            <a:pPr>
              <a:lnSpc>
                <a:spcPts val="4479"/>
              </a:lnSpc>
            </a:pPr>
            <a:r>
              <a:rPr lang="en-US" sz="3199" spc="233">
                <a:solidFill>
                  <a:srgbClr val="FFFFFF"/>
                </a:solidFill>
                <a:latin typeface="Open Sauce SemiBold Bold"/>
              </a:rPr>
              <a:t>Pertukaran Uang</a:t>
            </a:r>
          </a:p>
        </p:txBody>
      </p:sp>
      <p:sp>
        <p:nvSpPr>
          <p:cNvPr id="6" name="TextBox 6"/>
          <p:cNvSpPr txBox="1"/>
          <p:nvPr/>
        </p:nvSpPr>
        <p:spPr>
          <a:xfrm>
            <a:off x="6876972" y="4284191"/>
            <a:ext cx="4698476" cy="1109346"/>
          </a:xfrm>
          <a:prstGeom prst="rect">
            <a:avLst/>
          </a:prstGeom>
        </p:spPr>
        <p:txBody>
          <a:bodyPr lIns="0" tIns="0" rIns="0" bIns="0" rtlCol="0" anchor="t">
            <a:spAutoFit/>
          </a:bodyPr>
          <a:lstStyle/>
          <a:p>
            <a:pPr>
              <a:lnSpc>
                <a:spcPts val="4479"/>
              </a:lnSpc>
            </a:pPr>
            <a:r>
              <a:rPr lang="en-US" sz="3199" spc="233">
                <a:solidFill>
                  <a:srgbClr val="FFFFFF"/>
                </a:solidFill>
                <a:latin typeface="Open Sauce SemiBold Bold"/>
              </a:rPr>
              <a:t>Mempengaruhi Perilaku Orang Lain</a:t>
            </a:r>
          </a:p>
        </p:txBody>
      </p:sp>
      <p:sp>
        <p:nvSpPr>
          <p:cNvPr id="7" name="TextBox 7"/>
          <p:cNvSpPr txBox="1"/>
          <p:nvPr/>
        </p:nvSpPr>
        <p:spPr>
          <a:xfrm>
            <a:off x="1418488" y="5766597"/>
            <a:ext cx="4698476" cy="2501265"/>
          </a:xfrm>
          <a:prstGeom prst="rect">
            <a:avLst/>
          </a:prstGeom>
        </p:spPr>
        <p:txBody>
          <a:bodyPr lIns="0" tIns="0" rIns="0" bIns="0" rtlCol="0" anchor="t">
            <a:spAutoFit/>
          </a:bodyPr>
          <a:lstStyle/>
          <a:p>
            <a:pPr>
              <a:lnSpc>
                <a:spcPts val="3359"/>
              </a:lnSpc>
            </a:pPr>
            <a:r>
              <a:rPr lang="en-US" sz="2399">
                <a:solidFill>
                  <a:srgbClr val="E6E6E6"/>
                </a:solidFill>
                <a:latin typeface="Open Sauce Light"/>
              </a:rPr>
              <a:t>Pertukaran uang yang mengatasnamakan kepentingan rakyat yang sebenarnya digunakan untuk kepentingan pribadi, kelompok maupun partai politik</a:t>
            </a:r>
          </a:p>
        </p:txBody>
      </p:sp>
      <p:sp>
        <p:nvSpPr>
          <p:cNvPr id="8" name="TextBox 8"/>
          <p:cNvSpPr txBox="1"/>
          <p:nvPr/>
        </p:nvSpPr>
        <p:spPr>
          <a:xfrm>
            <a:off x="6876972" y="5766597"/>
            <a:ext cx="4698476" cy="2082165"/>
          </a:xfrm>
          <a:prstGeom prst="rect">
            <a:avLst/>
          </a:prstGeom>
        </p:spPr>
        <p:txBody>
          <a:bodyPr lIns="0" tIns="0" rIns="0" bIns="0" rtlCol="0" anchor="t">
            <a:spAutoFit/>
          </a:bodyPr>
          <a:lstStyle/>
          <a:p>
            <a:pPr>
              <a:lnSpc>
                <a:spcPts val="3359"/>
              </a:lnSpc>
            </a:pPr>
            <a:r>
              <a:rPr lang="en-US" sz="2399">
                <a:solidFill>
                  <a:srgbClr val="E6E6E6"/>
                </a:solidFill>
                <a:latin typeface="Open Sauce Light"/>
              </a:rPr>
              <a:t>Upaya mempengaruhi perilaku orang lain dengan memberikan imbalan tertentu agar orang tersebut tidak menjalankan haknya dengan benar</a:t>
            </a:r>
          </a:p>
        </p:txBody>
      </p:sp>
      <p:grpSp>
        <p:nvGrpSpPr>
          <p:cNvPr id="9" name="Group 9"/>
          <p:cNvGrpSpPr/>
          <p:nvPr/>
        </p:nvGrpSpPr>
        <p:grpSpPr>
          <a:xfrm>
            <a:off x="1418488" y="3289994"/>
            <a:ext cx="1150247" cy="91592"/>
            <a:chOff x="0" y="0"/>
            <a:chExt cx="1913890" cy="152400"/>
          </a:xfrm>
        </p:grpSpPr>
        <p:sp>
          <p:nvSpPr>
            <p:cNvPr id="10" name="Freeform 10"/>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grpSp>
        <p:nvGrpSpPr>
          <p:cNvPr id="11" name="Group 11"/>
          <p:cNvGrpSpPr/>
          <p:nvPr/>
        </p:nvGrpSpPr>
        <p:grpSpPr>
          <a:xfrm>
            <a:off x="6876972" y="3289994"/>
            <a:ext cx="1150247" cy="91592"/>
            <a:chOff x="0" y="0"/>
            <a:chExt cx="1913890" cy="152400"/>
          </a:xfrm>
        </p:grpSpPr>
        <p:sp>
          <p:nvSpPr>
            <p:cNvPr id="12" name="Freeform 12"/>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sp>
        <p:nvSpPr>
          <p:cNvPr id="13" name="TextBox 13"/>
          <p:cNvSpPr txBox="1"/>
          <p:nvPr/>
        </p:nvSpPr>
        <p:spPr>
          <a:xfrm>
            <a:off x="1418488" y="3718619"/>
            <a:ext cx="1444238" cy="455295"/>
          </a:xfrm>
          <a:prstGeom prst="rect">
            <a:avLst/>
          </a:prstGeom>
        </p:spPr>
        <p:txBody>
          <a:bodyPr lIns="0" tIns="0" rIns="0" bIns="0" rtlCol="0" anchor="t">
            <a:spAutoFit/>
          </a:bodyPr>
          <a:lstStyle/>
          <a:p>
            <a:pPr>
              <a:lnSpc>
                <a:spcPts val="3779"/>
              </a:lnSpc>
            </a:pPr>
            <a:r>
              <a:rPr lang="en-US" sz="2699">
                <a:solidFill>
                  <a:srgbClr val="FFFFFF"/>
                </a:solidFill>
                <a:latin typeface="Open Sauce SemiBold"/>
              </a:rPr>
              <a:t>01.</a:t>
            </a:r>
          </a:p>
        </p:txBody>
      </p:sp>
      <p:sp>
        <p:nvSpPr>
          <p:cNvPr id="14" name="TextBox 14"/>
          <p:cNvSpPr txBox="1"/>
          <p:nvPr/>
        </p:nvSpPr>
        <p:spPr>
          <a:xfrm>
            <a:off x="6876972" y="3718619"/>
            <a:ext cx="1444238" cy="455295"/>
          </a:xfrm>
          <a:prstGeom prst="rect">
            <a:avLst/>
          </a:prstGeom>
        </p:spPr>
        <p:txBody>
          <a:bodyPr lIns="0" tIns="0" rIns="0" bIns="0" rtlCol="0" anchor="t">
            <a:spAutoFit/>
          </a:bodyPr>
          <a:lstStyle/>
          <a:p>
            <a:pPr>
              <a:lnSpc>
                <a:spcPts val="3779"/>
              </a:lnSpc>
            </a:pPr>
            <a:r>
              <a:rPr lang="en-US" sz="2699">
                <a:solidFill>
                  <a:srgbClr val="FFFFFF"/>
                </a:solidFill>
                <a:latin typeface="Open Sauce SemiBold"/>
              </a:rPr>
              <a:t>02.</a:t>
            </a:r>
          </a:p>
        </p:txBody>
      </p:sp>
      <p:grpSp>
        <p:nvGrpSpPr>
          <p:cNvPr id="15" name="Group 15"/>
          <p:cNvGrpSpPr/>
          <p:nvPr/>
        </p:nvGrpSpPr>
        <p:grpSpPr>
          <a:xfrm>
            <a:off x="13198670" y="0"/>
            <a:ext cx="5089330" cy="10287000"/>
            <a:chOff x="0" y="0"/>
            <a:chExt cx="8468106" cy="17116479"/>
          </a:xfrm>
        </p:grpSpPr>
        <p:sp>
          <p:nvSpPr>
            <p:cNvPr id="16" name="Freeform 16"/>
            <p:cNvSpPr/>
            <p:nvPr/>
          </p:nvSpPr>
          <p:spPr>
            <a:xfrm>
              <a:off x="0" y="0"/>
              <a:ext cx="8468106" cy="17116479"/>
            </a:xfrm>
            <a:custGeom>
              <a:avLst/>
              <a:gdLst/>
              <a:ahLst/>
              <a:cxnLst/>
              <a:rect l="l" t="t" r="r" b="b"/>
              <a:pathLst>
                <a:path w="8468106" h="17116479">
                  <a:moveTo>
                    <a:pt x="0" y="0"/>
                  </a:moveTo>
                  <a:lnTo>
                    <a:pt x="8468106" y="0"/>
                  </a:lnTo>
                  <a:lnTo>
                    <a:pt x="8468106" y="17116479"/>
                  </a:lnTo>
                  <a:lnTo>
                    <a:pt x="0" y="17116479"/>
                  </a:lnTo>
                  <a:close/>
                </a:path>
              </a:pathLst>
            </a:custGeom>
            <a:solidFill>
              <a:srgbClr val="BF2D00"/>
            </a:solidFill>
          </p:spPr>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grpSp>
        <p:nvGrpSpPr>
          <p:cNvPr id="2" name="Group 2"/>
          <p:cNvGrpSpPr/>
          <p:nvPr/>
        </p:nvGrpSpPr>
        <p:grpSpPr>
          <a:xfrm>
            <a:off x="1123950" y="4066214"/>
            <a:ext cx="1150247" cy="91592"/>
            <a:chOff x="0" y="0"/>
            <a:chExt cx="1913890" cy="152400"/>
          </a:xfrm>
        </p:grpSpPr>
        <p:sp>
          <p:nvSpPr>
            <p:cNvPr id="3" name="Freeform 3"/>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grpSp>
        <p:nvGrpSpPr>
          <p:cNvPr id="4" name="Group 4"/>
          <p:cNvGrpSpPr/>
          <p:nvPr/>
        </p:nvGrpSpPr>
        <p:grpSpPr>
          <a:xfrm>
            <a:off x="6467412" y="4066214"/>
            <a:ext cx="1150247" cy="91592"/>
            <a:chOff x="0" y="0"/>
            <a:chExt cx="1913890" cy="152400"/>
          </a:xfrm>
        </p:grpSpPr>
        <p:sp>
          <p:nvSpPr>
            <p:cNvPr id="5" name="Freeform 5"/>
            <p:cNvSpPr/>
            <p:nvPr/>
          </p:nvSpPr>
          <p:spPr>
            <a:xfrm>
              <a:off x="0" y="0"/>
              <a:ext cx="1913890" cy="152400"/>
            </a:xfrm>
            <a:custGeom>
              <a:avLst/>
              <a:gdLst/>
              <a:ahLst/>
              <a:cxnLst/>
              <a:rect l="l" t="t" r="r" b="b"/>
              <a:pathLst>
                <a:path w="1913890" h="152400">
                  <a:moveTo>
                    <a:pt x="0" y="0"/>
                  </a:moveTo>
                  <a:lnTo>
                    <a:pt x="1913890" y="0"/>
                  </a:lnTo>
                  <a:lnTo>
                    <a:pt x="1913890" y="152400"/>
                  </a:lnTo>
                  <a:lnTo>
                    <a:pt x="0" y="152400"/>
                  </a:lnTo>
                  <a:close/>
                </a:path>
              </a:pathLst>
            </a:custGeom>
            <a:solidFill>
              <a:srgbClr val="BF2D00"/>
            </a:solidFill>
          </p:spPr>
        </p:sp>
      </p:grpSp>
      <p:sp>
        <p:nvSpPr>
          <p:cNvPr id="6" name="AutoShape 6"/>
          <p:cNvSpPr/>
          <p:nvPr/>
        </p:nvSpPr>
        <p:spPr>
          <a:xfrm rot="5400000">
            <a:off x="8831659" y="-6498445"/>
            <a:ext cx="9525" cy="19551815"/>
          </a:xfrm>
          <a:prstGeom prst="rect">
            <a:avLst/>
          </a:prstGeom>
          <a:solidFill>
            <a:srgbClr val="FFFFFF">
              <a:alpha val="29804"/>
            </a:srgbClr>
          </a:solidFill>
        </p:spPr>
      </p:sp>
      <p:pic>
        <p:nvPicPr>
          <p:cNvPr id="7" name="Picture 7"/>
          <p:cNvPicPr>
            <a:picLocks noChangeAspect="1"/>
          </p:cNvPicPr>
          <p:nvPr/>
        </p:nvPicPr>
        <p:blipFill>
          <a:blip r:embed="rId3"/>
          <a:srcRect l="27612" r="30059"/>
          <a:stretch>
            <a:fillRect/>
          </a:stretch>
        </p:blipFill>
        <p:spPr>
          <a:xfrm>
            <a:off x="11756670" y="0"/>
            <a:ext cx="6531330" cy="10287000"/>
          </a:xfrm>
          <a:prstGeom prst="rect">
            <a:avLst/>
          </a:prstGeom>
        </p:spPr>
      </p:pic>
      <p:sp>
        <p:nvSpPr>
          <p:cNvPr id="8" name="TextBox 8"/>
          <p:cNvSpPr txBox="1"/>
          <p:nvPr/>
        </p:nvSpPr>
        <p:spPr>
          <a:xfrm>
            <a:off x="1123950" y="1631220"/>
            <a:ext cx="7175153" cy="971550"/>
          </a:xfrm>
          <a:prstGeom prst="rect">
            <a:avLst/>
          </a:prstGeom>
        </p:spPr>
        <p:txBody>
          <a:bodyPr lIns="0" tIns="0" rIns="0" bIns="0" rtlCol="0" anchor="t">
            <a:spAutoFit/>
          </a:bodyPr>
          <a:lstStyle/>
          <a:p>
            <a:pPr>
              <a:lnSpc>
                <a:spcPts val="7679"/>
              </a:lnSpc>
            </a:pPr>
            <a:r>
              <a:rPr lang="en-US" sz="6399" spc="543">
                <a:solidFill>
                  <a:srgbClr val="E6E6E6"/>
                </a:solidFill>
                <a:latin typeface="Open Sauce SemiBold Bold"/>
              </a:rPr>
              <a:t>Contoh-contoh</a:t>
            </a:r>
          </a:p>
        </p:txBody>
      </p:sp>
      <p:sp>
        <p:nvSpPr>
          <p:cNvPr id="9" name="TextBox 9"/>
          <p:cNvSpPr txBox="1"/>
          <p:nvPr/>
        </p:nvSpPr>
        <p:spPr>
          <a:xfrm>
            <a:off x="1123950" y="5086350"/>
            <a:ext cx="4698476" cy="537845"/>
          </a:xfrm>
          <a:prstGeom prst="rect">
            <a:avLst/>
          </a:prstGeom>
        </p:spPr>
        <p:txBody>
          <a:bodyPr lIns="0" tIns="0" rIns="0" bIns="0" rtlCol="0" anchor="t">
            <a:spAutoFit/>
          </a:bodyPr>
          <a:lstStyle/>
          <a:p>
            <a:pPr>
              <a:lnSpc>
                <a:spcPts val="4480"/>
              </a:lnSpc>
            </a:pPr>
            <a:r>
              <a:rPr lang="en-US" sz="3200" spc="233">
                <a:solidFill>
                  <a:srgbClr val="FFFFFF"/>
                </a:solidFill>
                <a:latin typeface="Open Sauce SemiBold Bold"/>
              </a:rPr>
              <a:t>Ciamis</a:t>
            </a:r>
          </a:p>
        </p:txBody>
      </p:sp>
      <p:sp>
        <p:nvSpPr>
          <p:cNvPr id="10" name="TextBox 10"/>
          <p:cNvSpPr txBox="1"/>
          <p:nvPr/>
        </p:nvSpPr>
        <p:spPr>
          <a:xfrm>
            <a:off x="6467412" y="5086350"/>
            <a:ext cx="4240899" cy="537845"/>
          </a:xfrm>
          <a:prstGeom prst="rect">
            <a:avLst/>
          </a:prstGeom>
        </p:spPr>
        <p:txBody>
          <a:bodyPr lIns="0" tIns="0" rIns="0" bIns="0" rtlCol="0" anchor="t">
            <a:spAutoFit/>
          </a:bodyPr>
          <a:lstStyle/>
          <a:p>
            <a:pPr>
              <a:lnSpc>
                <a:spcPts val="4480"/>
              </a:lnSpc>
            </a:pPr>
            <a:r>
              <a:rPr lang="en-US" sz="3200" spc="233">
                <a:solidFill>
                  <a:srgbClr val="FFFFFF"/>
                </a:solidFill>
                <a:latin typeface="Open Sauce SemiBold Bold"/>
              </a:rPr>
              <a:t>Paluta</a:t>
            </a:r>
          </a:p>
        </p:txBody>
      </p:sp>
      <p:sp>
        <p:nvSpPr>
          <p:cNvPr id="11" name="TextBox 11"/>
          <p:cNvSpPr txBox="1"/>
          <p:nvPr/>
        </p:nvSpPr>
        <p:spPr>
          <a:xfrm>
            <a:off x="1123950" y="5870776"/>
            <a:ext cx="4359530" cy="2613025"/>
          </a:xfrm>
          <a:prstGeom prst="rect">
            <a:avLst/>
          </a:prstGeom>
        </p:spPr>
        <p:txBody>
          <a:bodyPr lIns="0" tIns="0" rIns="0" bIns="0" rtlCol="0" anchor="t">
            <a:spAutoFit/>
          </a:bodyPr>
          <a:lstStyle/>
          <a:p>
            <a:pPr algn="just">
              <a:lnSpc>
                <a:spcPts val="3499"/>
              </a:lnSpc>
            </a:pPr>
            <a:r>
              <a:rPr lang="en-US" sz="2499">
                <a:solidFill>
                  <a:srgbClr val="E6E6E6"/>
                </a:solidFill>
                <a:latin typeface="Open Sauce Light"/>
              </a:rPr>
              <a:t>Petugas mengamankan seseorang yang hendak memberikan 150 lembar amplop berisi uang tunai dan kartu nama atas nama Caleg DPR RI berinisial ABS.</a:t>
            </a:r>
          </a:p>
        </p:txBody>
      </p:sp>
      <p:sp>
        <p:nvSpPr>
          <p:cNvPr id="12" name="TextBox 12"/>
          <p:cNvSpPr txBox="1"/>
          <p:nvPr/>
        </p:nvSpPr>
        <p:spPr>
          <a:xfrm>
            <a:off x="6467412" y="5870776"/>
            <a:ext cx="4240899" cy="3051175"/>
          </a:xfrm>
          <a:prstGeom prst="rect">
            <a:avLst/>
          </a:prstGeom>
        </p:spPr>
        <p:txBody>
          <a:bodyPr lIns="0" tIns="0" rIns="0" bIns="0" rtlCol="0" anchor="t">
            <a:spAutoFit/>
          </a:bodyPr>
          <a:lstStyle/>
          <a:p>
            <a:pPr algn="just">
              <a:lnSpc>
                <a:spcPts val="3499"/>
              </a:lnSpc>
            </a:pPr>
            <a:r>
              <a:rPr lang="en-US" sz="2499">
                <a:solidFill>
                  <a:srgbClr val="E6E6E6"/>
                </a:solidFill>
                <a:latin typeface="Open Sauce Light"/>
              </a:rPr>
              <a:t>Sekitar 200 amplop berisi uang tunai dan kartu nama caleg DPRD Paluta berinisial MS serta 2 unit laptop dan juga belasan orang diamankan, termasuk tim suksesnya.</a:t>
            </a:r>
          </a:p>
        </p:txBody>
      </p:sp>
      <p:sp>
        <p:nvSpPr>
          <p:cNvPr id="13" name="TextBox 13"/>
          <p:cNvSpPr txBox="1"/>
          <p:nvPr/>
        </p:nvSpPr>
        <p:spPr>
          <a:xfrm>
            <a:off x="1123950" y="4475789"/>
            <a:ext cx="1444238"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01.</a:t>
            </a:r>
          </a:p>
        </p:txBody>
      </p:sp>
      <p:sp>
        <p:nvSpPr>
          <p:cNvPr id="14" name="TextBox 14"/>
          <p:cNvSpPr txBox="1"/>
          <p:nvPr/>
        </p:nvSpPr>
        <p:spPr>
          <a:xfrm>
            <a:off x="6467412" y="4475789"/>
            <a:ext cx="1444238" cy="490855"/>
          </a:xfrm>
          <a:prstGeom prst="rect">
            <a:avLst/>
          </a:prstGeom>
        </p:spPr>
        <p:txBody>
          <a:bodyPr lIns="0" tIns="0" rIns="0" bIns="0" rtlCol="0" anchor="t">
            <a:spAutoFit/>
          </a:bodyPr>
          <a:lstStyle/>
          <a:p>
            <a:pPr>
              <a:lnSpc>
                <a:spcPts val="3919"/>
              </a:lnSpc>
            </a:pPr>
            <a:r>
              <a:rPr lang="en-US" sz="2799">
                <a:solidFill>
                  <a:srgbClr val="FFFFFF"/>
                </a:solidFill>
                <a:latin typeface="Open Sauce SemiBold"/>
              </a:rPr>
              <a:t>02.</a:t>
            </a:r>
          </a:p>
        </p:txBody>
      </p:sp>
      <p:sp>
        <p:nvSpPr>
          <p:cNvPr id="15" name="AutoShape 15"/>
          <p:cNvSpPr/>
          <p:nvPr/>
        </p:nvSpPr>
        <p:spPr>
          <a:xfrm rot="-5400000">
            <a:off x="6467249" y="5289421"/>
            <a:ext cx="10588367" cy="0"/>
          </a:xfrm>
          <a:prstGeom prst="line">
            <a:avLst/>
          </a:prstGeom>
          <a:ln w="9525" cap="rnd">
            <a:solidFill>
              <a:srgbClr val="737373"/>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AutoShape 2"/>
          <p:cNvSpPr/>
          <p:nvPr/>
        </p:nvSpPr>
        <p:spPr>
          <a:xfrm rot="5400000">
            <a:off x="8971111" y="57086"/>
            <a:ext cx="9525" cy="18624253"/>
          </a:xfrm>
          <a:prstGeom prst="rect">
            <a:avLst/>
          </a:prstGeom>
          <a:solidFill>
            <a:srgbClr val="FFFFFF"/>
          </a:solidFill>
        </p:spPr>
      </p:sp>
      <p:pic>
        <p:nvPicPr>
          <p:cNvPr id="3" name="Picture 3"/>
          <p:cNvPicPr>
            <a:picLocks noChangeAspect="1"/>
          </p:cNvPicPr>
          <p:nvPr/>
        </p:nvPicPr>
        <p:blipFill>
          <a:blip r:embed="rId3"/>
          <a:srcRect t="17496" b="16431"/>
          <a:stretch>
            <a:fillRect/>
          </a:stretch>
        </p:blipFill>
        <p:spPr>
          <a:xfrm>
            <a:off x="3570950" y="3486405"/>
            <a:ext cx="10758484" cy="4721390"/>
          </a:xfrm>
          <a:prstGeom prst="rect">
            <a:avLst/>
          </a:prstGeom>
        </p:spPr>
      </p:pic>
      <p:sp>
        <p:nvSpPr>
          <p:cNvPr id="4" name="TextBox 4"/>
          <p:cNvSpPr txBox="1"/>
          <p:nvPr/>
        </p:nvSpPr>
        <p:spPr>
          <a:xfrm>
            <a:off x="3113112" y="2094069"/>
            <a:ext cx="12061775" cy="821055"/>
          </a:xfrm>
          <a:prstGeom prst="rect">
            <a:avLst/>
          </a:prstGeom>
        </p:spPr>
        <p:txBody>
          <a:bodyPr lIns="0" tIns="0" rIns="0" bIns="0" rtlCol="0" anchor="t">
            <a:spAutoFit/>
          </a:bodyPr>
          <a:lstStyle/>
          <a:p>
            <a:pPr algn="ctr">
              <a:lnSpc>
                <a:spcPts val="6719"/>
              </a:lnSpc>
              <a:spcBef>
                <a:spcPct val="0"/>
              </a:spcBef>
            </a:pPr>
            <a:r>
              <a:rPr lang="en-US" sz="4799">
                <a:solidFill>
                  <a:srgbClr val="E8E8E8"/>
                </a:solidFill>
                <a:latin typeface="Open Sauce SemiBold"/>
              </a:rPr>
              <a:t>Merusak </a:t>
            </a:r>
            <a:r>
              <a:rPr lang="en-US" sz="4799">
                <a:solidFill>
                  <a:srgbClr val="FFFFFF"/>
                </a:solidFill>
                <a:latin typeface="Open Sauce SemiBold Bold"/>
              </a:rPr>
              <a:t>sistem demokrasi</a:t>
            </a:r>
            <a:r>
              <a:rPr lang="en-US" sz="4799">
                <a:solidFill>
                  <a:srgbClr val="FFFFFF"/>
                </a:solidFill>
                <a:latin typeface="Open Sauce SemiBold"/>
              </a:rPr>
              <a:t> </a:t>
            </a:r>
            <a:r>
              <a:rPr lang="en-US" sz="4799">
                <a:solidFill>
                  <a:srgbClr val="E8E8E8"/>
                </a:solidFill>
                <a:latin typeface="Open Sauce SemiBold"/>
              </a:rPr>
              <a:t>di Indonesia</a:t>
            </a:r>
          </a:p>
        </p:txBody>
      </p:sp>
      <p:sp>
        <p:nvSpPr>
          <p:cNvPr id="5" name="TextBox 5"/>
          <p:cNvSpPr txBox="1"/>
          <p:nvPr/>
        </p:nvSpPr>
        <p:spPr>
          <a:xfrm>
            <a:off x="8074670" y="1686375"/>
            <a:ext cx="2138660" cy="421330"/>
          </a:xfrm>
          <a:prstGeom prst="rect">
            <a:avLst/>
          </a:prstGeom>
        </p:spPr>
        <p:txBody>
          <a:bodyPr lIns="0" tIns="0" rIns="0" bIns="0" rtlCol="0" anchor="t">
            <a:spAutoFit/>
          </a:bodyPr>
          <a:lstStyle/>
          <a:p>
            <a:pPr algn="ctr">
              <a:lnSpc>
                <a:spcPts val="3552"/>
              </a:lnSpc>
              <a:spcBef>
                <a:spcPct val="0"/>
              </a:spcBef>
            </a:pPr>
            <a:r>
              <a:rPr lang="en-US" sz="2537">
                <a:solidFill>
                  <a:srgbClr val="E8E8E8"/>
                </a:solidFill>
                <a:latin typeface="Open Sauce Light"/>
              </a:rPr>
              <a:t>Pengaruhnya?</a:t>
            </a:r>
          </a:p>
        </p:txBody>
      </p:sp>
      <p:sp>
        <p:nvSpPr>
          <p:cNvPr id="6" name="AutoShape 6"/>
          <p:cNvSpPr/>
          <p:nvPr/>
        </p:nvSpPr>
        <p:spPr>
          <a:xfrm>
            <a:off x="3113112" y="2915124"/>
            <a:ext cx="12061775" cy="0"/>
          </a:xfrm>
          <a:prstGeom prst="line">
            <a:avLst/>
          </a:prstGeom>
          <a:ln w="85725" cap="flat">
            <a:solidFill>
              <a:srgbClr val="BF2D00"/>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1318</Words>
  <Application>Microsoft Office PowerPoint</Application>
  <PresentationFormat>Custom</PresentationFormat>
  <Paragraphs>112</Paragraphs>
  <Slides>15</Slides>
  <Notes>14</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Open Sauce Light</vt:lpstr>
      <vt:lpstr>Open Sauce SemiBold Bold</vt:lpstr>
      <vt:lpstr>Open Sauce Light Italics</vt:lpstr>
      <vt:lpstr>Calibri</vt:lpstr>
      <vt:lpstr>Arimo Bold</vt:lpstr>
      <vt:lpstr>Open Sauce SemiBold Bold Italics</vt:lpstr>
      <vt:lpstr>Open Sauce SemiBold Italics</vt:lpstr>
      <vt:lpstr>Open Sauce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Presentasi Webinar Pancasila Kelompok 1</dc:title>
  <cp:lastModifiedBy>Rivo Wowor</cp:lastModifiedBy>
  <cp:revision>2</cp:revision>
  <dcterms:created xsi:type="dcterms:W3CDTF">2006-08-16T00:00:00Z</dcterms:created>
  <dcterms:modified xsi:type="dcterms:W3CDTF">2021-11-14T13:46:13Z</dcterms:modified>
  <dc:identifier>DAEvhkY4QiI</dc:identifier>
</cp:coreProperties>
</file>

<file path=docProps/thumbnail.jpeg>
</file>